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Lst>
  <p:sldSz cy="10287000" cx="18288000"/>
  <p:notesSz cx="6858000" cy="9144000"/>
  <p:embeddedFontLst>
    <p:embeddedFont>
      <p:font typeface="Blinker"/>
      <p:regular r:id="rId11"/>
      <p:bold r:id="rId12"/>
    </p:embeddedFont>
    <p:embeddedFont>
      <p:font typeface="Poppins SemiBold"/>
      <p:regular r:id="rId13"/>
      <p:bold r:id="rId14"/>
      <p:italic r:id="rId15"/>
      <p:bold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17" roundtripDataSignature="AMtx7mjPCLffGa6zW/mqISxvvTThtkRKI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Blinker-regular.fntdata"/><Relationship Id="rId10" Type="http://schemas.openxmlformats.org/officeDocument/2006/relationships/slide" Target="slides/slide5.xml"/><Relationship Id="rId13" Type="http://schemas.openxmlformats.org/officeDocument/2006/relationships/font" Target="fonts/PoppinsSemiBold-regular.fntdata"/><Relationship Id="rId12" Type="http://schemas.openxmlformats.org/officeDocument/2006/relationships/font" Target="fonts/Blinker-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oppinsSemiBold-italic.fntdata"/><Relationship Id="rId14" Type="http://schemas.openxmlformats.org/officeDocument/2006/relationships/font" Target="fonts/PoppinsSemiBold-bold.fntdata"/><Relationship Id="rId17" Type="http://customschemas.google.com/relationships/presentationmetadata" Target="metadata"/><Relationship Id="rId16" Type="http://schemas.openxmlformats.org/officeDocument/2006/relationships/font" Target="fonts/PoppinsSemiBold-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6"/>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7"/>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7"/>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8"/>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8"/>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0"/>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0"/>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1"/>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11"/>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2"/>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12"/>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12"/>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12"/>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4"/>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4"/>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14"/>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5"/>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5"/>
          <p:cNvSpPr/>
          <p:nvPr>
            <p:ph idx="2" type="pic"/>
          </p:nvPr>
        </p:nvSpPr>
        <p:spPr>
          <a:xfrm>
            <a:off x="1792288" y="612775"/>
            <a:ext cx="5486400" cy="4114800"/>
          </a:xfrm>
          <a:prstGeom prst="rect">
            <a:avLst/>
          </a:prstGeom>
          <a:noFill/>
          <a:ln>
            <a:noFill/>
          </a:ln>
        </p:spPr>
      </p:sp>
      <p:sp>
        <p:nvSpPr>
          <p:cNvPr id="64" name="Google Shape;64;p15"/>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image" Target="../media/image5.jp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3.jpg"/><Relationship Id="rId4" Type="http://schemas.openxmlformats.org/officeDocument/2006/relationships/hyperlink" Target="https://projectfeast.org/ubuntu-street-cafe/" TargetMode="External"/><Relationship Id="rId5" Type="http://schemas.openxmlformats.org/officeDocument/2006/relationships/hyperlink" Target="https://project-feast-2.square.site" TargetMode="External"/><Relationship Id="rId6" Type="http://schemas.openxmlformats.org/officeDocument/2006/relationships/hyperlink" Target="https://projectfeast.org/programs/community-meals-program/" TargetMode="External"/><Relationship Id="rId7" Type="http://schemas.openxmlformats.org/officeDocument/2006/relationships/hyperlink" Target="https://projectfeast.org/programs/culinary-apprenticeship-progra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6.jpg"/><Relationship Id="rId4" Type="http://schemas.openxmlformats.org/officeDocument/2006/relationships/image" Target="../media/image12.jpg"/><Relationship Id="rId5" Type="http://schemas.openxmlformats.org/officeDocument/2006/relationships/image" Target="../media/image15.jpg"/><Relationship Id="rId6" Type="http://schemas.openxmlformats.org/officeDocument/2006/relationships/image" Target="../media/image8.jpg"/><Relationship Id="rId7" Type="http://schemas.openxmlformats.org/officeDocument/2006/relationships/hyperlink" Target="https://drive.google.com/file/d/124ROwDKfQgYp5edSjeIyRk1FV6dccWEa/view" TargetMode="External"/><Relationship Id="rId8" Type="http://schemas.openxmlformats.org/officeDocument/2006/relationships/hyperlink" Target="mailto:radhi0325@gmail.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1.jpg"/><Relationship Id="rId4" Type="http://schemas.openxmlformats.org/officeDocument/2006/relationships/image" Target="../media/image1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0.jpg"/><Relationship Id="rId4" Type="http://schemas.openxmlformats.org/officeDocument/2006/relationships/image" Target="../media/image7.png"/><Relationship Id="rId5" Type="http://schemas.openxmlformats.org/officeDocument/2006/relationships/image" Target="../media/image17.png"/><Relationship Id="rId6" Type="http://schemas.openxmlformats.org/officeDocument/2006/relationships/image" Target="../media/image6.png"/><Relationship Id="rId7" Type="http://schemas.openxmlformats.org/officeDocument/2006/relationships/image" Target="../media/image14.png"/><Relationship Id="rId8"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FDFD"/>
        </a:solidFill>
      </p:bgPr>
    </p:bg>
    <p:spTree>
      <p:nvGrpSpPr>
        <p:cNvPr id="83" name="Shape 83"/>
        <p:cNvGrpSpPr/>
        <p:nvPr/>
      </p:nvGrpSpPr>
      <p:grpSpPr>
        <a:xfrm>
          <a:off x="0" y="0"/>
          <a:ext cx="0" cy="0"/>
          <a:chOff x="0" y="0"/>
          <a:chExt cx="0" cy="0"/>
        </a:xfrm>
      </p:grpSpPr>
      <p:sp>
        <p:nvSpPr>
          <p:cNvPr id="84" name="Google Shape;84;p1"/>
          <p:cNvSpPr/>
          <p:nvPr/>
        </p:nvSpPr>
        <p:spPr>
          <a:xfrm>
            <a:off x="0" y="7479675"/>
            <a:ext cx="14699367" cy="3320375"/>
          </a:xfrm>
          <a:custGeom>
            <a:rect b="b" l="l" r="r" t="t"/>
            <a:pathLst>
              <a:path extrusionOk="0" h="1181628" w="5117273">
                <a:moveTo>
                  <a:pt x="0" y="0"/>
                </a:moveTo>
                <a:lnTo>
                  <a:pt x="5117273" y="0"/>
                </a:lnTo>
                <a:lnTo>
                  <a:pt x="5117273" y="1181628"/>
                </a:lnTo>
                <a:lnTo>
                  <a:pt x="0" y="1181628"/>
                </a:lnTo>
                <a:close/>
              </a:path>
            </a:pathLst>
          </a:custGeom>
          <a:solidFill>
            <a:srgbClr val="38B6FF"/>
          </a:solidFill>
          <a:ln>
            <a:noFill/>
          </a:ln>
        </p:spPr>
      </p:sp>
      <p:sp>
        <p:nvSpPr>
          <p:cNvPr id="85" name="Google Shape;85;p1"/>
          <p:cNvSpPr/>
          <p:nvPr/>
        </p:nvSpPr>
        <p:spPr>
          <a:xfrm>
            <a:off x="14708605" y="-304800"/>
            <a:ext cx="3979445" cy="2876550"/>
          </a:xfrm>
          <a:custGeom>
            <a:rect b="b" l="l" r="r" t="t"/>
            <a:pathLst>
              <a:path extrusionOk="0" h="973055" w="1346133">
                <a:moveTo>
                  <a:pt x="0" y="0"/>
                </a:moveTo>
                <a:lnTo>
                  <a:pt x="1346133" y="0"/>
                </a:lnTo>
                <a:lnTo>
                  <a:pt x="1346133" y="973055"/>
                </a:lnTo>
                <a:lnTo>
                  <a:pt x="0" y="973055"/>
                </a:lnTo>
                <a:close/>
              </a:path>
            </a:pathLst>
          </a:custGeom>
          <a:solidFill>
            <a:srgbClr val="F9E220"/>
          </a:solidFill>
          <a:ln>
            <a:noFill/>
          </a:ln>
        </p:spPr>
      </p:sp>
      <p:sp>
        <p:nvSpPr>
          <p:cNvPr id="86" name="Google Shape;86;p1"/>
          <p:cNvSpPr/>
          <p:nvPr/>
        </p:nvSpPr>
        <p:spPr>
          <a:xfrm>
            <a:off x="14708605" y="2571750"/>
            <a:ext cx="3979445" cy="8229600"/>
          </a:xfrm>
          <a:custGeom>
            <a:rect b="b" l="l" r="r" t="t"/>
            <a:pathLst>
              <a:path extrusionOk="0" h="2783840" w="1346133">
                <a:moveTo>
                  <a:pt x="0" y="0"/>
                </a:moveTo>
                <a:lnTo>
                  <a:pt x="1346133" y="0"/>
                </a:lnTo>
                <a:lnTo>
                  <a:pt x="1346133" y="2783840"/>
                </a:lnTo>
                <a:lnTo>
                  <a:pt x="0" y="2783840"/>
                </a:lnTo>
                <a:close/>
              </a:path>
            </a:pathLst>
          </a:custGeom>
          <a:solidFill>
            <a:srgbClr val="F75402"/>
          </a:solidFill>
          <a:ln>
            <a:noFill/>
          </a:ln>
        </p:spPr>
      </p:sp>
      <p:pic>
        <p:nvPicPr>
          <p:cNvPr id="87" name="Google Shape;87;p1"/>
          <p:cNvPicPr preferRelativeResize="0"/>
          <p:nvPr/>
        </p:nvPicPr>
        <p:blipFill rotWithShape="1">
          <a:blip r:embed="rId3">
            <a:alphaModFix/>
          </a:blip>
          <a:srcRect b="16224" l="0" r="4825" t="3484"/>
          <a:stretch/>
        </p:blipFill>
        <p:spPr>
          <a:xfrm>
            <a:off x="10172700" y="1028700"/>
            <a:ext cx="7086600" cy="3978273"/>
          </a:xfrm>
          <a:prstGeom prst="rect">
            <a:avLst/>
          </a:prstGeom>
          <a:noFill/>
          <a:ln>
            <a:noFill/>
          </a:ln>
        </p:spPr>
      </p:pic>
      <p:pic>
        <p:nvPicPr>
          <p:cNvPr id="88" name="Google Shape;88;p1"/>
          <p:cNvPicPr preferRelativeResize="0"/>
          <p:nvPr/>
        </p:nvPicPr>
        <p:blipFill rotWithShape="1">
          <a:blip r:embed="rId4">
            <a:alphaModFix/>
          </a:blip>
          <a:srcRect b="12810" l="0" r="0" t="12810"/>
          <a:stretch/>
        </p:blipFill>
        <p:spPr>
          <a:xfrm>
            <a:off x="10172700" y="5253501"/>
            <a:ext cx="7086600" cy="3948309"/>
          </a:xfrm>
          <a:prstGeom prst="rect">
            <a:avLst/>
          </a:prstGeom>
          <a:noFill/>
          <a:ln>
            <a:noFill/>
          </a:ln>
        </p:spPr>
      </p:pic>
      <p:sp>
        <p:nvSpPr>
          <p:cNvPr id="89" name="Google Shape;89;p1"/>
          <p:cNvSpPr/>
          <p:nvPr/>
        </p:nvSpPr>
        <p:spPr>
          <a:xfrm>
            <a:off x="892429" y="7915639"/>
            <a:ext cx="605102" cy="500584"/>
          </a:xfrm>
          <a:custGeom>
            <a:rect b="b" l="l" r="r" t="t"/>
            <a:pathLst>
              <a:path extrusionOk="0" h="500584" w="605102">
                <a:moveTo>
                  <a:pt x="0" y="0"/>
                </a:moveTo>
                <a:lnTo>
                  <a:pt x="605102" y="0"/>
                </a:lnTo>
                <a:lnTo>
                  <a:pt x="605102" y="500584"/>
                </a:lnTo>
                <a:lnTo>
                  <a:pt x="0" y="500584"/>
                </a:lnTo>
                <a:lnTo>
                  <a:pt x="0" y="0"/>
                </a:lnTo>
                <a:close/>
              </a:path>
            </a:pathLst>
          </a:custGeom>
          <a:blipFill rotWithShape="1">
            <a:blip r:embed="rId5">
              <a:alphaModFix/>
            </a:blip>
            <a:stretch>
              <a:fillRect b="0" l="0" r="0" t="0"/>
            </a:stretch>
          </a:blipFill>
          <a:ln>
            <a:noFill/>
          </a:ln>
        </p:spPr>
      </p:sp>
      <p:sp>
        <p:nvSpPr>
          <p:cNvPr id="90" name="Google Shape;90;p1"/>
          <p:cNvSpPr txBox="1"/>
          <p:nvPr/>
        </p:nvSpPr>
        <p:spPr>
          <a:xfrm>
            <a:off x="1028725" y="351584"/>
            <a:ext cx="7488000" cy="1385400"/>
          </a:xfrm>
          <a:prstGeom prst="rect">
            <a:avLst/>
          </a:prstGeom>
          <a:noFill/>
          <a:ln>
            <a:noFill/>
          </a:ln>
        </p:spPr>
        <p:txBody>
          <a:bodyPr anchorCtr="0" anchor="t" bIns="0" lIns="0" spcFirstLastPara="1" rIns="0" wrap="square" tIns="0">
            <a:spAutoFit/>
          </a:bodyPr>
          <a:lstStyle/>
          <a:p>
            <a:pPr indent="0" lvl="0" marL="0" marR="0" rtl="0" algn="l">
              <a:lnSpc>
                <a:spcPct val="98999"/>
              </a:lnSpc>
              <a:spcBef>
                <a:spcPts val="0"/>
              </a:spcBef>
              <a:spcAft>
                <a:spcPts val="0"/>
              </a:spcAft>
              <a:buNone/>
            </a:pPr>
            <a:r>
              <a:rPr b="1" i="0" lang="en-US" sz="9091" u="none" cap="none" strike="noStrike">
                <a:solidFill>
                  <a:srgbClr val="404040"/>
                </a:solidFill>
              </a:rPr>
              <a:t>Project Feast</a:t>
            </a:r>
            <a:endParaRPr b="1" sz="900"/>
          </a:p>
        </p:txBody>
      </p:sp>
      <p:sp>
        <p:nvSpPr>
          <p:cNvPr id="91" name="Google Shape;91;p1"/>
          <p:cNvSpPr/>
          <p:nvPr/>
        </p:nvSpPr>
        <p:spPr>
          <a:xfrm>
            <a:off x="892429" y="4767498"/>
            <a:ext cx="605102" cy="601427"/>
          </a:xfrm>
          <a:custGeom>
            <a:rect b="b" l="l" r="r" t="t"/>
            <a:pathLst>
              <a:path extrusionOk="0" h="601427" w="605102">
                <a:moveTo>
                  <a:pt x="0" y="0"/>
                </a:moveTo>
                <a:lnTo>
                  <a:pt x="605102" y="0"/>
                </a:lnTo>
                <a:lnTo>
                  <a:pt x="605102" y="601427"/>
                </a:lnTo>
                <a:lnTo>
                  <a:pt x="0" y="601427"/>
                </a:lnTo>
                <a:lnTo>
                  <a:pt x="0" y="0"/>
                </a:lnTo>
                <a:close/>
              </a:path>
            </a:pathLst>
          </a:custGeom>
          <a:blipFill rotWithShape="1">
            <a:blip r:embed="rId6">
              <a:alphaModFix/>
            </a:blip>
            <a:stretch>
              <a:fillRect b="0" l="0" r="0" t="0"/>
            </a:stretch>
          </a:blipFill>
          <a:ln>
            <a:noFill/>
          </a:ln>
        </p:spPr>
      </p:sp>
      <p:sp>
        <p:nvSpPr>
          <p:cNvPr id="92" name="Google Shape;92;p1"/>
          <p:cNvSpPr txBox="1"/>
          <p:nvPr/>
        </p:nvSpPr>
        <p:spPr>
          <a:xfrm>
            <a:off x="1630621" y="4790717"/>
            <a:ext cx="3626891" cy="497840"/>
          </a:xfrm>
          <a:prstGeom prst="rect">
            <a:avLst/>
          </a:prstGeom>
          <a:noFill/>
          <a:ln>
            <a:noFill/>
          </a:ln>
        </p:spPr>
        <p:txBody>
          <a:bodyPr anchorCtr="0" anchor="t" bIns="0" lIns="0" spcFirstLastPara="1" rIns="0" wrap="square" tIns="0">
            <a:spAutoFit/>
          </a:bodyPr>
          <a:lstStyle/>
          <a:p>
            <a:pPr indent="0" lvl="0" marL="0" marR="0" rtl="0" algn="l">
              <a:lnSpc>
                <a:spcPct val="140013"/>
              </a:lnSpc>
              <a:spcBef>
                <a:spcPts val="0"/>
              </a:spcBef>
              <a:spcAft>
                <a:spcPts val="0"/>
              </a:spcAft>
              <a:buNone/>
            </a:pPr>
            <a:r>
              <a:rPr b="0" i="0" lang="en-US" sz="2899" u="none" cap="none" strike="noStrike">
                <a:solidFill>
                  <a:srgbClr val="404040"/>
                </a:solidFill>
                <a:latin typeface="Arial"/>
                <a:ea typeface="Arial"/>
                <a:cs typeface="Arial"/>
                <a:sym typeface="Arial"/>
              </a:rPr>
              <a:t>MISSION</a:t>
            </a:r>
            <a:endParaRPr/>
          </a:p>
        </p:txBody>
      </p:sp>
      <p:sp>
        <p:nvSpPr>
          <p:cNvPr id="93" name="Google Shape;93;p1"/>
          <p:cNvSpPr txBox="1"/>
          <p:nvPr/>
        </p:nvSpPr>
        <p:spPr>
          <a:xfrm>
            <a:off x="1645952" y="5347421"/>
            <a:ext cx="7488600" cy="19302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900" u="none" cap="none" strike="noStrike">
                <a:solidFill>
                  <a:srgbClr val="404040"/>
                </a:solidFill>
                <a:latin typeface="Blinker"/>
                <a:ea typeface="Blinker"/>
                <a:cs typeface="Blinker"/>
                <a:sym typeface="Blinker"/>
              </a:rPr>
              <a:t>We aspire to create a future where immigrants and refugees possess the skills necessary for a fulfilling and prosperous career in the dynamic world of culinary arts. We embrace diversity as a powerful tool, empowering individuals to unlock their hidden potential, gain confidence, and cultivate success.</a:t>
            </a:r>
            <a:endParaRPr sz="1200"/>
          </a:p>
        </p:txBody>
      </p:sp>
      <p:sp>
        <p:nvSpPr>
          <p:cNvPr id="94" name="Google Shape;94;p1"/>
          <p:cNvSpPr/>
          <p:nvPr/>
        </p:nvSpPr>
        <p:spPr>
          <a:xfrm>
            <a:off x="892429" y="1922698"/>
            <a:ext cx="654814" cy="654814"/>
          </a:xfrm>
          <a:custGeom>
            <a:rect b="b" l="l" r="r" t="t"/>
            <a:pathLst>
              <a:path extrusionOk="0" h="654814" w="654814">
                <a:moveTo>
                  <a:pt x="0" y="0"/>
                </a:moveTo>
                <a:lnTo>
                  <a:pt x="654814" y="0"/>
                </a:lnTo>
                <a:lnTo>
                  <a:pt x="654814" y="654814"/>
                </a:lnTo>
                <a:lnTo>
                  <a:pt x="0" y="654814"/>
                </a:lnTo>
                <a:lnTo>
                  <a:pt x="0" y="0"/>
                </a:lnTo>
                <a:close/>
              </a:path>
            </a:pathLst>
          </a:custGeom>
          <a:blipFill rotWithShape="1">
            <a:blip r:embed="rId7">
              <a:alphaModFix/>
            </a:blip>
            <a:stretch>
              <a:fillRect b="0" l="0" r="0" t="0"/>
            </a:stretch>
          </a:blipFill>
          <a:ln>
            <a:noFill/>
          </a:ln>
        </p:spPr>
      </p:sp>
      <p:sp>
        <p:nvSpPr>
          <p:cNvPr id="95" name="Google Shape;95;p1"/>
          <p:cNvSpPr txBox="1"/>
          <p:nvPr/>
        </p:nvSpPr>
        <p:spPr>
          <a:xfrm>
            <a:off x="1655477" y="1983658"/>
            <a:ext cx="5035573" cy="497840"/>
          </a:xfrm>
          <a:prstGeom prst="rect">
            <a:avLst/>
          </a:prstGeom>
          <a:noFill/>
          <a:ln>
            <a:noFill/>
          </a:ln>
        </p:spPr>
        <p:txBody>
          <a:bodyPr anchorCtr="0" anchor="t" bIns="0" lIns="0" spcFirstLastPara="1" rIns="0" wrap="square" tIns="0">
            <a:spAutoFit/>
          </a:bodyPr>
          <a:lstStyle/>
          <a:p>
            <a:pPr indent="0" lvl="0" marL="0" marR="0" rtl="0" algn="l">
              <a:lnSpc>
                <a:spcPct val="140013"/>
              </a:lnSpc>
              <a:spcBef>
                <a:spcPts val="0"/>
              </a:spcBef>
              <a:spcAft>
                <a:spcPts val="0"/>
              </a:spcAft>
              <a:buNone/>
            </a:pPr>
            <a:r>
              <a:rPr b="0" i="0" lang="en-US" sz="2899" u="none" cap="none" strike="noStrike">
                <a:solidFill>
                  <a:srgbClr val="404040"/>
                </a:solidFill>
                <a:latin typeface="Arial"/>
                <a:ea typeface="Arial"/>
                <a:cs typeface="Arial"/>
                <a:sym typeface="Arial"/>
              </a:rPr>
              <a:t>VISION</a:t>
            </a:r>
            <a:endParaRPr/>
          </a:p>
        </p:txBody>
      </p:sp>
      <p:sp>
        <p:nvSpPr>
          <p:cNvPr id="96" name="Google Shape;96;p1"/>
          <p:cNvSpPr txBox="1"/>
          <p:nvPr/>
        </p:nvSpPr>
        <p:spPr>
          <a:xfrm>
            <a:off x="1655477" y="2577107"/>
            <a:ext cx="7776600" cy="19302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900" u="none" cap="none" strike="noStrike">
                <a:solidFill>
                  <a:srgbClr val="404040"/>
                </a:solidFill>
                <a:latin typeface="Blinker"/>
                <a:ea typeface="Blinker"/>
                <a:cs typeface="Blinker"/>
                <a:sym typeface="Blinker"/>
              </a:rPr>
              <a:t>At Project Feast, we cultivate a nurturing space for refugees and immigrants, while providing culinary training that equips them for careers or entrepreneurship in the food industry. We empower our students to share their diverse stories and cuisine, fostering intercultural exchange that enriches and unites our community.</a:t>
            </a:r>
            <a:endParaRPr sz="1200"/>
          </a:p>
        </p:txBody>
      </p:sp>
      <p:sp>
        <p:nvSpPr>
          <p:cNvPr id="97" name="Google Shape;97;p1"/>
          <p:cNvSpPr txBox="1"/>
          <p:nvPr/>
        </p:nvSpPr>
        <p:spPr>
          <a:xfrm>
            <a:off x="1655471" y="7915661"/>
            <a:ext cx="5035500" cy="446100"/>
          </a:xfrm>
          <a:prstGeom prst="rect">
            <a:avLst/>
          </a:prstGeom>
          <a:noFill/>
          <a:ln>
            <a:noFill/>
          </a:ln>
        </p:spPr>
        <p:txBody>
          <a:bodyPr anchorCtr="0" anchor="t" bIns="0" lIns="0" spcFirstLastPara="1" rIns="0" wrap="square" tIns="0">
            <a:spAutoFit/>
          </a:bodyPr>
          <a:lstStyle/>
          <a:p>
            <a:pPr indent="0" lvl="0" marL="0" marR="0" rtl="0" algn="l">
              <a:lnSpc>
                <a:spcPct val="140013"/>
              </a:lnSpc>
              <a:spcBef>
                <a:spcPts val="0"/>
              </a:spcBef>
              <a:spcAft>
                <a:spcPts val="0"/>
              </a:spcAft>
              <a:buNone/>
            </a:pPr>
            <a:r>
              <a:rPr b="0" i="0" lang="en-US" sz="2899" u="none" cap="none" strike="noStrike">
                <a:solidFill>
                  <a:srgbClr val="404040"/>
                </a:solidFill>
                <a:latin typeface="Arial"/>
                <a:ea typeface="Arial"/>
                <a:cs typeface="Arial"/>
                <a:sym typeface="Arial"/>
              </a:rPr>
              <a:t>VALUES</a:t>
            </a:r>
            <a:endParaRPr/>
          </a:p>
        </p:txBody>
      </p:sp>
      <p:sp>
        <p:nvSpPr>
          <p:cNvPr id="98" name="Google Shape;98;p1"/>
          <p:cNvSpPr txBox="1"/>
          <p:nvPr/>
        </p:nvSpPr>
        <p:spPr>
          <a:xfrm>
            <a:off x="1431182" y="8606098"/>
            <a:ext cx="6683100" cy="1680900"/>
          </a:xfrm>
          <a:prstGeom prst="rect">
            <a:avLst/>
          </a:prstGeom>
          <a:noFill/>
          <a:ln>
            <a:noFill/>
          </a:ln>
        </p:spPr>
        <p:txBody>
          <a:bodyPr anchorCtr="0" anchor="t" bIns="0" lIns="0" spcFirstLastPara="1" rIns="0" wrap="square" tIns="0">
            <a:spAutoFit/>
          </a:bodyPr>
          <a:lstStyle/>
          <a:p>
            <a:pPr indent="-235586" lvl="1" marL="496572" marR="0" rtl="0" algn="l">
              <a:lnSpc>
                <a:spcPct val="140000"/>
              </a:lnSpc>
              <a:spcBef>
                <a:spcPts val="0"/>
              </a:spcBef>
              <a:spcAft>
                <a:spcPts val="0"/>
              </a:spcAft>
              <a:buClr>
                <a:srgbClr val="F6F9FF"/>
              </a:buClr>
              <a:buSzPts val="2100"/>
              <a:buFont typeface="Arial"/>
              <a:buChar char="•"/>
            </a:pPr>
            <a:r>
              <a:rPr b="0" i="0" lang="en-US" sz="2100" u="none" cap="none" strike="noStrike">
                <a:solidFill>
                  <a:srgbClr val="F6F9FF"/>
                </a:solidFill>
                <a:latin typeface="Poppins SemiBold"/>
                <a:ea typeface="Poppins SemiBold"/>
                <a:cs typeface="Poppins SemiBold"/>
                <a:sym typeface="Poppins SemiBold"/>
              </a:rPr>
              <a:t>Community-centric approach</a:t>
            </a:r>
            <a:endParaRPr sz="1200"/>
          </a:p>
          <a:p>
            <a:pPr indent="-235586" lvl="1" marL="496572" marR="0" rtl="0" algn="l">
              <a:lnSpc>
                <a:spcPct val="140000"/>
              </a:lnSpc>
              <a:spcBef>
                <a:spcPts val="0"/>
              </a:spcBef>
              <a:spcAft>
                <a:spcPts val="0"/>
              </a:spcAft>
              <a:buClr>
                <a:srgbClr val="F6F9FF"/>
              </a:buClr>
              <a:buSzPts val="2100"/>
              <a:buFont typeface="Arial"/>
              <a:buChar char="•"/>
            </a:pPr>
            <a:r>
              <a:rPr b="0" i="0" lang="en-US" sz="2100" u="none" cap="none" strike="noStrike">
                <a:solidFill>
                  <a:srgbClr val="F6F9FF"/>
                </a:solidFill>
                <a:latin typeface="Poppins SemiBold"/>
                <a:ea typeface="Poppins SemiBold"/>
                <a:cs typeface="Poppins SemiBold"/>
                <a:sym typeface="Poppins SemiBold"/>
              </a:rPr>
              <a:t>Integrity and accountability</a:t>
            </a:r>
            <a:endParaRPr sz="1200"/>
          </a:p>
          <a:p>
            <a:pPr indent="-235586" lvl="1" marL="496572" marR="0" rtl="0" algn="l">
              <a:lnSpc>
                <a:spcPct val="140000"/>
              </a:lnSpc>
              <a:spcBef>
                <a:spcPts val="0"/>
              </a:spcBef>
              <a:spcAft>
                <a:spcPts val="0"/>
              </a:spcAft>
              <a:buClr>
                <a:srgbClr val="F6F9FF"/>
              </a:buClr>
              <a:buSzPts val="2100"/>
              <a:buFont typeface="Arial"/>
              <a:buChar char="•"/>
            </a:pPr>
            <a:r>
              <a:rPr b="0" i="0" lang="en-US" sz="2100" u="none" cap="none" strike="noStrike">
                <a:solidFill>
                  <a:srgbClr val="F6F9FF"/>
                </a:solidFill>
                <a:latin typeface="Poppins SemiBold"/>
                <a:ea typeface="Poppins SemiBold"/>
                <a:cs typeface="Poppins SemiBold"/>
                <a:sym typeface="Poppins SemiBold"/>
              </a:rPr>
              <a:t>Empowerment &amp; confidence building</a:t>
            </a:r>
            <a:endParaRPr sz="1200"/>
          </a:p>
          <a:p>
            <a:pPr indent="-235586" lvl="1" marL="496572" marR="0" rtl="0" algn="l">
              <a:lnSpc>
                <a:spcPct val="140000"/>
              </a:lnSpc>
              <a:spcBef>
                <a:spcPts val="0"/>
              </a:spcBef>
              <a:spcAft>
                <a:spcPts val="0"/>
              </a:spcAft>
              <a:buClr>
                <a:srgbClr val="F6F9FF"/>
              </a:buClr>
              <a:buSzPts val="2100"/>
              <a:buFont typeface="Arial"/>
              <a:buChar char="•"/>
            </a:pPr>
            <a:r>
              <a:rPr b="0" i="0" lang="en-US" sz="2100" u="none" cap="none" strike="noStrike">
                <a:solidFill>
                  <a:srgbClr val="F6F9FF"/>
                </a:solidFill>
                <a:latin typeface="Poppins SemiBold"/>
                <a:ea typeface="Poppins SemiBold"/>
                <a:cs typeface="Poppins SemiBold"/>
                <a:sym typeface="Poppins SemiBold"/>
              </a:rPr>
              <a:t>Value &amp; appreciation of cultural heritage</a:t>
            </a:r>
            <a:endParaRPr sz="12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FDFD"/>
        </a:solidFill>
      </p:bgPr>
    </p:bg>
    <p:spTree>
      <p:nvGrpSpPr>
        <p:cNvPr id="102" name="Shape 102"/>
        <p:cNvGrpSpPr/>
        <p:nvPr/>
      </p:nvGrpSpPr>
      <p:grpSpPr>
        <a:xfrm>
          <a:off x="0" y="0"/>
          <a:ext cx="0" cy="0"/>
          <a:chOff x="0" y="0"/>
          <a:chExt cx="0" cy="0"/>
        </a:xfrm>
      </p:grpSpPr>
      <p:pic>
        <p:nvPicPr>
          <p:cNvPr id="103" name="Google Shape;103;p2"/>
          <p:cNvPicPr preferRelativeResize="0"/>
          <p:nvPr/>
        </p:nvPicPr>
        <p:blipFill rotWithShape="1">
          <a:blip r:embed="rId3">
            <a:alphaModFix/>
          </a:blip>
          <a:srcRect b="0" l="26074" r="21904" t="15332"/>
          <a:stretch/>
        </p:blipFill>
        <p:spPr>
          <a:xfrm>
            <a:off x="9144000" y="0"/>
            <a:ext cx="9826101" cy="10286998"/>
          </a:xfrm>
          <a:prstGeom prst="rect">
            <a:avLst/>
          </a:prstGeom>
          <a:noFill/>
          <a:ln>
            <a:noFill/>
          </a:ln>
        </p:spPr>
      </p:pic>
      <p:sp>
        <p:nvSpPr>
          <p:cNvPr id="104" name="Google Shape;104;p2"/>
          <p:cNvSpPr/>
          <p:nvPr/>
        </p:nvSpPr>
        <p:spPr>
          <a:xfrm>
            <a:off x="0" y="5604000"/>
            <a:ext cx="16626840" cy="4685395"/>
          </a:xfrm>
          <a:custGeom>
            <a:rect b="b" l="l" r="r" t="t"/>
            <a:pathLst>
              <a:path extrusionOk="0" h="2091694" w="7688712">
                <a:moveTo>
                  <a:pt x="0" y="0"/>
                </a:moveTo>
                <a:lnTo>
                  <a:pt x="7688712" y="0"/>
                </a:lnTo>
                <a:lnTo>
                  <a:pt x="7688712" y="2091694"/>
                </a:lnTo>
                <a:lnTo>
                  <a:pt x="0" y="2091694"/>
                </a:lnTo>
                <a:close/>
              </a:path>
            </a:pathLst>
          </a:custGeom>
          <a:solidFill>
            <a:srgbClr val="03ADAD"/>
          </a:solidFill>
          <a:ln>
            <a:noFill/>
          </a:ln>
        </p:spPr>
      </p:sp>
      <p:sp>
        <p:nvSpPr>
          <p:cNvPr id="105" name="Google Shape;105;p2"/>
          <p:cNvSpPr txBox="1"/>
          <p:nvPr/>
        </p:nvSpPr>
        <p:spPr>
          <a:xfrm>
            <a:off x="560199" y="424250"/>
            <a:ext cx="8481600" cy="1477500"/>
          </a:xfrm>
          <a:prstGeom prst="rect">
            <a:avLst/>
          </a:prstGeom>
          <a:noFill/>
          <a:ln>
            <a:noFill/>
          </a:ln>
        </p:spPr>
        <p:txBody>
          <a:bodyPr anchorCtr="0" anchor="t" bIns="0" lIns="0" spcFirstLastPara="1" rIns="0" wrap="square" tIns="0">
            <a:spAutoFit/>
          </a:bodyPr>
          <a:lstStyle/>
          <a:p>
            <a:pPr indent="0" lvl="0" marL="0" marR="0" rtl="0" algn="l">
              <a:lnSpc>
                <a:spcPct val="106000"/>
              </a:lnSpc>
              <a:spcBef>
                <a:spcPts val="0"/>
              </a:spcBef>
              <a:spcAft>
                <a:spcPts val="0"/>
              </a:spcAft>
              <a:buNone/>
            </a:pPr>
            <a:r>
              <a:rPr b="1" i="0" lang="en-US" sz="9599" u="none" cap="none" strike="noStrike">
                <a:solidFill>
                  <a:srgbClr val="404040"/>
                </a:solidFill>
              </a:rPr>
              <a:t>Our Impact</a:t>
            </a:r>
            <a:endParaRPr b="1"/>
          </a:p>
        </p:txBody>
      </p:sp>
      <p:sp>
        <p:nvSpPr>
          <p:cNvPr id="106" name="Google Shape;106;p2"/>
          <p:cNvSpPr txBox="1"/>
          <p:nvPr/>
        </p:nvSpPr>
        <p:spPr>
          <a:xfrm>
            <a:off x="560204" y="5971485"/>
            <a:ext cx="7287300" cy="4398600"/>
          </a:xfrm>
          <a:prstGeom prst="rect">
            <a:avLst/>
          </a:prstGeom>
          <a:noFill/>
          <a:ln>
            <a:noFill/>
          </a:ln>
        </p:spPr>
        <p:txBody>
          <a:bodyPr anchorCtr="0" anchor="t" bIns="0" lIns="0" spcFirstLastPara="1" rIns="0" wrap="square" tIns="0">
            <a:spAutoFit/>
          </a:bodyPr>
          <a:lstStyle/>
          <a:p>
            <a:pPr indent="-213995" lvl="1" marL="453390" marR="0" rtl="0" algn="l">
              <a:lnSpc>
                <a:spcPct val="142000"/>
              </a:lnSpc>
              <a:spcBef>
                <a:spcPts val="0"/>
              </a:spcBef>
              <a:spcAft>
                <a:spcPts val="0"/>
              </a:spcAft>
              <a:buClr>
                <a:srgbClr val="F6F9FF"/>
              </a:buClr>
              <a:buSzPts val="1900"/>
              <a:buFont typeface="Arial"/>
              <a:buChar char="•"/>
            </a:pPr>
            <a:r>
              <a:rPr b="0" i="0" lang="en-US" sz="1900" u="none" cap="none" strike="noStrike">
                <a:solidFill>
                  <a:srgbClr val="F6F9FF"/>
                </a:solidFill>
                <a:latin typeface="Arial"/>
                <a:ea typeface="Arial"/>
                <a:cs typeface="Arial"/>
                <a:sym typeface="Arial"/>
              </a:rPr>
              <a:t>Re-opened our </a:t>
            </a:r>
            <a:r>
              <a:rPr b="0" i="0" lang="en-US" sz="1900" u="sng" cap="none" strike="noStrike">
                <a:solidFill>
                  <a:srgbClr val="F6F9FF"/>
                </a:solidFill>
                <a:latin typeface="Arial"/>
                <a:ea typeface="Arial"/>
                <a:cs typeface="Arial"/>
                <a:sym typeface="Arial"/>
                <a:hlinkClick r:id="rId4">
                  <a:extLst>
                    <a:ext uri="{A12FA001-AC4F-418D-AE19-62706E023703}">
                      <ahyp:hlinkClr val="tx"/>
                    </a:ext>
                  </a:extLst>
                </a:hlinkClick>
              </a:rPr>
              <a:t>training cafe</a:t>
            </a:r>
            <a:r>
              <a:rPr b="0" i="0" lang="en-US" sz="1900" u="none" cap="none" strike="noStrike">
                <a:solidFill>
                  <a:srgbClr val="F6F9FF"/>
                </a:solidFill>
                <a:latin typeface="Arial"/>
                <a:ea typeface="Arial"/>
                <a:cs typeface="Arial"/>
                <a:sym typeface="Arial"/>
              </a:rPr>
              <a:t> for lunch service (after a 4 year closure starting from the pandemic lockdown).</a:t>
            </a:r>
            <a:endParaRPr sz="1200"/>
          </a:p>
          <a:p>
            <a:pPr indent="0" lvl="0" marL="0" marR="0" rtl="0" algn="l">
              <a:lnSpc>
                <a:spcPct val="140000"/>
              </a:lnSpc>
              <a:spcBef>
                <a:spcPts val="0"/>
              </a:spcBef>
              <a:spcAft>
                <a:spcPts val="0"/>
              </a:spcAft>
              <a:buNone/>
            </a:pPr>
            <a:r>
              <a:t/>
            </a:r>
            <a:endParaRPr b="0" i="0" sz="1900" u="none" cap="none" strike="noStrike">
              <a:solidFill>
                <a:srgbClr val="F6F9FF"/>
              </a:solidFill>
              <a:latin typeface="Arial"/>
              <a:ea typeface="Arial"/>
              <a:cs typeface="Arial"/>
              <a:sym typeface="Arial"/>
            </a:endParaRPr>
          </a:p>
          <a:p>
            <a:pPr indent="-213995" lvl="1" marL="453390" marR="0" rtl="0" algn="l">
              <a:lnSpc>
                <a:spcPct val="140000"/>
              </a:lnSpc>
              <a:spcBef>
                <a:spcPts val="0"/>
              </a:spcBef>
              <a:spcAft>
                <a:spcPts val="0"/>
              </a:spcAft>
              <a:buClr>
                <a:srgbClr val="F6F9FF"/>
              </a:buClr>
              <a:buSzPts val="1900"/>
              <a:buFont typeface="Arial"/>
              <a:buChar char="•"/>
            </a:pPr>
            <a:r>
              <a:rPr b="0" i="0" lang="en-US" sz="1900" u="none" cap="none" strike="noStrike">
                <a:solidFill>
                  <a:srgbClr val="F6F9FF"/>
                </a:solidFill>
                <a:latin typeface="Arial"/>
                <a:ea typeface="Arial"/>
                <a:cs typeface="Arial"/>
                <a:sym typeface="Arial"/>
              </a:rPr>
              <a:t>Offered 13 different </a:t>
            </a:r>
            <a:r>
              <a:rPr b="0" i="0" lang="en-US" sz="1900" u="sng" cap="none" strike="noStrike">
                <a:solidFill>
                  <a:srgbClr val="F6F9FF"/>
                </a:solidFill>
                <a:latin typeface="Arial"/>
                <a:ea typeface="Arial"/>
                <a:cs typeface="Arial"/>
                <a:sym typeface="Arial"/>
                <a:hlinkClick r:id="rId5">
                  <a:extLst>
                    <a:ext uri="{A12FA001-AC4F-418D-AE19-62706E023703}">
                      <ahyp:hlinkClr val="tx"/>
                    </a:ext>
                  </a:extLst>
                </a:hlinkClick>
              </a:rPr>
              <a:t>Family Meals</a:t>
            </a:r>
            <a:r>
              <a:rPr b="0" i="0" lang="en-US" sz="1900" u="none" cap="none" strike="noStrike">
                <a:solidFill>
                  <a:srgbClr val="F6F9FF"/>
                </a:solidFill>
                <a:latin typeface="Arial"/>
                <a:ea typeface="Arial"/>
                <a:cs typeface="Arial"/>
                <a:sym typeface="Arial"/>
              </a:rPr>
              <a:t> – our take-out program featuring menus inspired by staff, alumni, and apprentices.</a:t>
            </a:r>
            <a:endParaRPr sz="1200"/>
          </a:p>
          <a:p>
            <a:pPr indent="0" lvl="0" marL="0" marR="0" rtl="0" algn="l">
              <a:lnSpc>
                <a:spcPct val="140000"/>
              </a:lnSpc>
              <a:spcBef>
                <a:spcPts val="0"/>
              </a:spcBef>
              <a:spcAft>
                <a:spcPts val="0"/>
              </a:spcAft>
              <a:buNone/>
            </a:pPr>
            <a:r>
              <a:t/>
            </a:r>
            <a:endParaRPr b="0" i="0" sz="1900" u="none" cap="none" strike="noStrike">
              <a:solidFill>
                <a:srgbClr val="F6F9FF"/>
              </a:solidFill>
              <a:latin typeface="Arial"/>
              <a:ea typeface="Arial"/>
              <a:cs typeface="Arial"/>
              <a:sym typeface="Arial"/>
            </a:endParaRPr>
          </a:p>
          <a:p>
            <a:pPr indent="-213995" lvl="1" marL="453390" marR="0" rtl="0" algn="l">
              <a:lnSpc>
                <a:spcPct val="140000"/>
              </a:lnSpc>
              <a:spcBef>
                <a:spcPts val="0"/>
              </a:spcBef>
              <a:spcAft>
                <a:spcPts val="0"/>
              </a:spcAft>
              <a:buClr>
                <a:srgbClr val="F6F9FF"/>
              </a:buClr>
              <a:buSzPts val="1900"/>
              <a:buFont typeface="Arial"/>
              <a:buChar char="•"/>
            </a:pPr>
            <a:r>
              <a:rPr b="0" i="0" lang="en-US" sz="1900" u="none" cap="none" strike="noStrike">
                <a:solidFill>
                  <a:srgbClr val="F6F9FF"/>
                </a:solidFill>
                <a:latin typeface="Arial"/>
                <a:ea typeface="Arial"/>
                <a:cs typeface="Arial"/>
                <a:sym typeface="Arial"/>
              </a:rPr>
              <a:t>Prepared over 150 meals a week for our </a:t>
            </a:r>
            <a:r>
              <a:rPr b="0" i="0" lang="en-US" sz="1900" u="sng" cap="none" strike="noStrike">
                <a:solidFill>
                  <a:srgbClr val="F6F9FF"/>
                </a:solidFill>
                <a:latin typeface="Arial"/>
                <a:ea typeface="Arial"/>
                <a:cs typeface="Arial"/>
                <a:sym typeface="Arial"/>
                <a:hlinkClick r:id="rId6">
                  <a:extLst>
                    <a:ext uri="{A12FA001-AC4F-418D-AE19-62706E023703}">
                      <ahyp:hlinkClr val="tx"/>
                    </a:ext>
                  </a:extLst>
                </a:hlinkClick>
              </a:rPr>
              <a:t>hunger relief program</a:t>
            </a:r>
            <a:r>
              <a:rPr b="0" i="0" lang="en-US" sz="1900" u="none" cap="none" strike="noStrike">
                <a:solidFill>
                  <a:srgbClr val="F6F9FF"/>
                </a:solidFill>
                <a:latin typeface="Arial"/>
                <a:ea typeface="Arial"/>
                <a:cs typeface="Arial"/>
                <a:sym typeface="Arial"/>
              </a:rPr>
              <a:t> which provides nutritious, ethnic meals to food insecure families and seniors in our community. We have distributed over 50,000 meals since 2020!</a:t>
            </a:r>
            <a:endParaRPr sz="1200"/>
          </a:p>
          <a:p>
            <a:pPr indent="0" lvl="0" marL="0" marR="0" rtl="0" algn="l">
              <a:lnSpc>
                <a:spcPct val="140000"/>
              </a:lnSpc>
              <a:spcBef>
                <a:spcPts val="0"/>
              </a:spcBef>
              <a:spcAft>
                <a:spcPts val="0"/>
              </a:spcAft>
              <a:buNone/>
            </a:pPr>
            <a:r>
              <a:t/>
            </a:r>
            <a:endParaRPr b="0" i="0" sz="1900" u="none" cap="none" strike="noStrike">
              <a:solidFill>
                <a:srgbClr val="F6F9FF"/>
              </a:solidFill>
              <a:latin typeface="Arial"/>
              <a:ea typeface="Arial"/>
              <a:cs typeface="Arial"/>
              <a:sym typeface="Arial"/>
            </a:endParaRPr>
          </a:p>
        </p:txBody>
      </p:sp>
      <p:sp>
        <p:nvSpPr>
          <p:cNvPr id="107" name="Google Shape;107;p2"/>
          <p:cNvSpPr txBox="1"/>
          <p:nvPr/>
        </p:nvSpPr>
        <p:spPr>
          <a:xfrm>
            <a:off x="8793907" y="5971485"/>
            <a:ext cx="7426500" cy="3977400"/>
          </a:xfrm>
          <a:prstGeom prst="rect">
            <a:avLst/>
          </a:prstGeom>
          <a:noFill/>
          <a:ln>
            <a:noFill/>
          </a:ln>
        </p:spPr>
        <p:txBody>
          <a:bodyPr anchorCtr="0" anchor="t" bIns="0" lIns="0" spcFirstLastPara="1" rIns="0" wrap="square" tIns="0">
            <a:spAutoFit/>
          </a:bodyPr>
          <a:lstStyle/>
          <a:p>
            <a:pPr indent="-213995" lvl="1" marL="453390" marR="0" rtl="0" algn="l">
              <a:lnSpc>
                <a:spcPct val="140000"/>
              </a:lnSpc>
              <a:spcBef>
                <a:spcPts val="0"/>
              </a:spcBef>
              <a:spcAft>
                <a:spcPts val="0"/>
              </a:spcAft>
              <a:buClr>
                <a:srgbClr val="F6F9FF"/>
              </a:buClr>
              <a:buSzPts val="1900"/>
              <a:buFont typeface="Arial"/>
              <a:buChar char="•"/>
            </a:pPr>
            <a:r>
              <a:rPr b="0" i="0" lang="en-US" sz="1900" u="none" cap="none" strike="noStrike">
                <a:solidFill>
                  <a:srgbClr val="F6F9FF"/>
                </a:solidFill>
                <a:latin typeface="Arial"/>
                <a:ea typeface="Arial"/>
                <a:cs typeface="Arial"/>
                <a:sym typeface="Arial"/>
              </a:rPr>
              <a:t>Graduated 18 apprentices including 15 recently settled Afghan refugee women. We are on track to graduate another 18 women this year!</a:t>
            </a:r>
            <a:endParaRPr sz="1200"/>
          </a:p>
          <a:p>
            <a:pPr indent="0" lvl="0" marL="0" marR="0" rtl="0" algn="l">
              <a:lnSpc>
                <a:spcPct val="140000"/>
              </a:lnSpc>
              <a:spcBef>
                <a:spcPts val="0"/>
              </a:spcBef>
              <a:spcAft>
                <a:spcPts val="0"/>
              </a:spcAft>
              <a:buNone/>
            </a:pPr>
            <a:r>
              <a:t/>
            </a:r>
            <a:endParaRPr b="0" i="0" sz="1900" u="none" cap="none" strike="noStrike">
              <a:solidFill>
                <a:srgbClr val="F6F9FF"/>
              </a:solidFill>
              <a:latin typeface="Arial"/>
              <a:ea typeface="Arial"/>
              <a:cs typeface="Arial"/>
              <a:sym typeface="Arial"/>
            </a:endParaRPr>
          </a:p>
          <a:p>
            <a:pPr indent="-213995" lvl="1" marL="453390" marR="0" rtl="0" algn="l">
              <a:lnSpc>
                <a:spcPct val="140000"/>
              </a:lnSpc>
              <a:spcBef>
                <a:spcPts val="0"/>
              </a:spcBef>
              <a:spcAft>
                <a:spcPts val="0"/>
              </a:spcAft>
              <a:buClr>
                <a:srgbClr val="F6F9FF"/>
              </a:buClr>
              <a:buSzPts val="1900"/>
              <a:buFont typeface="Arial"/>
              <a:buChar char="•"/>
            </a:pPr>
            <a:r>
              <a:rPr b="0" i="0" lang="en-US" sz="1900" u="none" cap="none" strike="noStrike">
                <a:solidFill>
                  <a:srgbClr val="F6F9FF"/>
                </a:solidFill>
                <a:latin typeface="Arial"/>
                <a:ea typeface="Arial"/>
                <a:cs typeface="Arial"/>
                <a:sym typeface="Arial"/>
              </a:rPr>
              <a:t>Supported two alumni in their efforts to start a catering company by providing them with start-up funds as well as a steeply discounted price to rent our kitchen space.</a:t>
            </a:r>
            <a:endParaRPr sz="1200"/>
          </a:p>
          <a:p>
            <a:pPr indent="0" lvl="0" marL="0" marR="0" rtl="0" algn="l">
              <a:lnSpc>
                <a:spcPct val="140000"/>
              </a:lnSpc>
              <a:spcBef>
                <a:spcPts val="0"/>
              </a:spcBef>
              <a:spcAft>
                <a:spcPts val="0"/>
              </a:spcAft>
              <a:buNone/>
            </a:pPr>
            <a:r>
              <a:t/>
            </a:r>
            <a:endParaRPr b="0" i="0" sz="1900" u="none" cap="none" strike="noStrike">
              <a:solidFill>
                <a:srgbClr val="F6F9FF"/>
              </a:solidFill>
              <a:latin typeface="Arial"/>
              <a:ea typeface="Arial"/>
              <a:cs typeface="Arial"/>
              <a:sym typeface="Arial"/>
            </a:endParaRPr>
          </a:p>
          <a:p>
            <a:pPr indent="-213995" lvl="1" marL="453390" marR="0" rtl="0" algn="l">
              <a:lnSpc>
                <a:spcPct val="140000"/>
              </a:lnSpc>
              <a:spcBef>
                <a:spcPts val="0"/>
              </a:spcBef>
              <a:spcAft>
                <a:spcPts val="0"/>
              </a:spcAft>
              <a:buClr>
                <a:srgbClr val="F6F9FF"/>
              </a:buClr>
              <a:buSzPts val="1900"/>
              <a:buFont typeface="Arial"/>
              <a:buChar char="•"/>
            </a:pPr>
            <a:r>
              <a:rPr b="0" i="0" lang="en-US" sz="1900" u="none" cap="none" strike="noStrike">
                <a:solidFill>
                  <a:srgbClr val="F6F9FF"/>
                </a:solidFill>
                <a:latin typeface="Arial"/>
                <a:ea typeface="Arial"/>
                <a:cs typeface="Arial"/>
                <a:sym typeface="Arial"/>
              </a:rPr>
              <a:t>Been awarded over $300,000 dollars in grant funding to support our growth.</a:t>
            </a:r>
            <a:endParaRPr sz="1200"/>
          </a:p>
        </p:txBody>
      </p:sp>
      <p:sp>
        <p:nvSpPr>
          <p:cNvPr id="108" name="Google Shape;108;p2"/>
          <p:cNvSpPr/>
          <p:nvPr/>
        </p:nvSpPr>
        <p:spPr>
          <a:xfrm>
            <a:off x="0" y="2158722"/>
            <a:ext cx="9144000" cy="3470986"/>
          </a:xfrm>
          <a:custGeom>
            <a:rect b="b" l="l" r="r" t="t"/>
            <a:pathLst>
              <a:path extrusionOk="0" h="8103508" w="21347965">
                <a:moveTo>
                  <a:pt x="0" y="0"/>
                </a:moveTo>
                <a:lnTo>
                  <a:pt x="21347965" y="0"/>
                </a:lnTo>
                <a:lnTo>
                  <a:pt x="21347965" y="8103508"/>
                </a:lnTo>
                <a:lnTo>
                  <a:pt x="0" y="8103508"/>
                </a:lnTo>
                <a:close/>
              </a:path>
            </a:pathLst>
          </a:custGeom>
          <a:solidFill>
            <a:srgbClr val="F75402"/>
          </a:solidFill>
          <a:ln>
            <a:noFill/>
          </a:ln>
        </p:spPr>
      </p:sp>
      <p:sp>
        <p:nvSpPr>
          <p:cNvPr id="109" name="Google Shape;109;p2"/>
          <p:cNvSpPr txBox="1"/>
          <p:nvPr/>
        </p:nvSpPr>
        <p:spPr>
          <a:xfrm>
            <a:off x="560204" y="2514911"/>
            <a:ext cx="8048034" cy="1947129"/>
          </a:xfrm>
          <a:prstGeom prst="rect">
            <a:avLst/>
          </a:prstGeom>
          <a:noFill/>
          <a:ln>
            <a:noFill/>
          </a:ln>
        </p:spPr>
        <p:txBody>
          <a:bodyPr anchorCtr="0" anchor="t" bIns="0" lIns="0" spcFirstLastPara="1" rIns="0" wrap="square" tIns="0">
            <a:spAutoFit/>
          </a:bodyPr>
          <a:lstStyle/>
          <a:p>
            <a:pPr indent="0" lvl="0" marL="0" marR="0" rtl="0" algn="l">
              <a:lnSpc>
                <a:spcPct val="135008"/>
              </a:lnSpc>
              <a:spcBef>
                <a:spcPts val="0"/>
              </a:spcBef>
              <a:spcAft>
                <a:spcPts val="0"/>
              </a:spcAft>
              <a:buNone/>
            </a:pPr>
            <a:r>
              <a:rPr b="0" i="0" lang="en-US" sz="2288" u="none" cap="none" strike="noStrike">
                <a:solidFill>
                  <a:srgbClr val="FDFDFD"/>
                </a:solidFill>
                <a:latin typeface="Arial"/>
                <a:ea typeface="Arial"/>
                <a:cs typeface="Arial"/>
                <a:sym typeface="Arial"/>
              </a:rPr>
              <a:t>Project Feast’s </a:t>
            </a:r>
            <a:r>
              <a:rPr b="0" i="0" lang="en-US" sz="2288" u="sng" cap="none" strike="noStrike">
                <a:solidFill>
                  <a:srgbClr val="FDFDFD"/>
                </a:solidFill>
                <a:latin typeface="Arial"/>
                <a:ea typeface="Arial"/>
                <a:cs typeface="Arial"/>
                <a:sym typeface="Arial"/>
                <a:hlinkClick r:id="rId7">
                  <a:extLst>
                    <a:ext uri="{A12FA001-AC4F-418D-AE19-62706E023703}">
                      <ahyp:hlinkClr val="tx"/>
                    </a:ext>
                  </a:extLst>
                </a:hlinkClick>
              </a:rPr>
              <a:t>Culinary Apprenticeship Program</a:t>
            </a:r>
            <a:r>
              <a:rPr b="0" i="0" lang="en-US" sz="2288" u="none" cap="none" strike="noStrike">
                <a:solidFill>
                  <a:srgbClr val="FDFDFD"/>
                </a:solidFill>
                <a:latin typeface="Arial"/>
                <a:ea typeface="Arial"/>
                <a:cs typeface="Arial"/>
                <a:sym typeface="Arial"/>
              </a:rPr>
              <a:t> is a platform for our participants to share their stories and cuisine. Apprentices receive hands-on training in our commercial kitchen where they work alongside staff preparing meals for our café, catering, and food assistance program. </a:t>
            </a:r>
            <a:endParaRPr/>
          </a:p>
        </p:txBody>
      </p:sp>
      <p:sp>
        <p:nvSpPr>
          <p:cNvPr id="110" name="Google Shape;110;p2"/>
          <p:cNvSpPr txBox="1"/>
          <p:nvPr/>
        </p:nvSpPr>
        <p:spPr>
          <a:xfrm>
            <a:off x="560204" y="5015676"/>
            <a:ext cx="8233800" cy="367500"/>
          </a:xfrm>
          <a:prstGeom prst="rect">
            <a:avLst/>
          </a:prstGeom>
          <a:noFill/>
          <a:ln>
            <a:noFill/>
          </a:ln>
        </p:spPr>
        <p:txBody>
          <a:bodyPr anchorCtr="0" anchor="t" bIns="0" lIns="0" spcFirstLastPara="1" rIns="0" wrap="square" tIns="0">
            <a:spAutoFit/>
          </a:bodyPr>
          <a:lstStyle/>
          <a:p>
            <a:pPr indent="0" lvl="0" marL="0" marR="0" rtl="0" algn="l">
              <a:lnSpc>
                <a:spcPct val="135008"/>
              </a:lnSpc>
              <a:spcBef>
                <a:spcPts val="0"/>
              </a:spcBef>
              <a:spcAft>
                <a:spcPts val="0"/>
              </a:spcAft>
              <a:buNone/>
            </a:pPr>
            <a:r>
              <a:rPr b="0" i="0" lang="en-US" sz="2388" u="none" cap="none" strike="noStrike">
                <a:solidFill>
                  <a:srgbClr val="FDFDFD"/>
                </a:solidFill>
                <a:latin typeface="Arial"/>
                <a:ea typeface="Arial"/>
                <a:cs typeface="Arial"/>
                <a:sym typeface="Arial"/>
              </a:rPr>
              <a:t>Additionally, in the past year we: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FDFD"/>
        </a:solidFill>
      </p:bgPr>
    </p:bg>
    <p:spTree>
      <p:nvGrpSpPr>
        <p:cNvPr id="114" name="Shape 114"/>
        <p:cNvGrpSpPr/>
        <p:nvPr/>
      </p:nvGrpSpPr>
      <p:grpSpPr>
        <a:xfrm>
          <a:off x="0" y="0"/>
          <a:ext cx="0" cy="0"/>
          <a:chOff x="0" y="0"/>
          <a:chExt cx="0" cy="0"/>
        </a:xfrm>
      </p:grpSpPr>
      <p:sp>
        <p:nvSpPr>
          <p:cNvPr id="115" name="Google Shape;115;p3"/>
          <p:cNvSpPr/>
          <p:nvPr/>
        </p:nvSpPr>
        <p:spPr>
          <a:xfrm>
            <a:off x="4100" y="7200475"/>
            <a:ext cx="18279825" cy="3618025"/>
          </a:xfrm>
          <a:custGeom>
            <a:rect b="b" l="l" r="r" t="t"/>
            <a:pathLst>
              <a:path extrusionOk="0" h="1224374" w="6605176">
                <a:moveTo>
                  <a:pt x="0" y="0"/>
                </a:moveTo>
                <a:lnTo>
                  <a:pt x="6605176" y="0"/>
                </a:lnTo>
                <a:lnTo>
                  <a:pt x="6605176" y="1224374"/>
                </a:lnTo>
                <a:lnTo>
                  <a:pt x="0" y="1224374"/>
                </a:lnTo>
                <a:close/>
              </a:path>
            </a:pathLst>
          </a:custGeom>
          <a:solidFill>
            <a:srgbClr val="F75402"/>
          </a:solidFill>
          <a:ln>
            <a:noFill/>
          </a:ln>
        </p:spPr>
      </p:sp>
      <p:sp>
        <p:nvSpPr>
          <p:cNvPr id="116" name="Google Shape;116;p3"/>
          <p:cNvSpPr/>
          <p:nvPr/>
        </p:nvSpPr>
        <p:spPr>
          <a:xfrm>
            <a:off x="1" y="6172200"/>
            <a:ext cx="1028431" cy="1028281"/>
          </a:xfrm>
          <a:custGeom>
            <a:rect b="b" l="l" r="r" t="t"/>
            <a:pathLst>
              <a:path extrusionOk="0" h="347980" w="444727">
                <a:moveTo>
                  <a:pt x="0" y="0"/>
                </a:moveTo>
                <a:lnTo>
                  <a:pt x="444727" y="0"/>
                </a:lnTo>
                <a:lnTo>
                  <a:pt x="444727" y="347980"/>
                </a:lnTo>
                <a:lnTo>
                  <a:pt x="0" y="347980"/>
                </a:lnTo>
                <a:close/>
              </a:path>
            </a:pathLst>
          </a:custGeom>
          <a:solidFill>
            <a:srgbClr val="F9E220"/>
          </a:solidFill>
          <a:ln>
            <a:noFill/>
          </a:ln>
        </p:spPr>
      </p:sp>
      <p:pic>
        <p:nvPicPr>
          <p:cNvPr id="117" name="Google Shape;117;p3"/>
          <p:cNvPicPr preferRelativeResize="0"/>
          <p:nvPr/>
        </p:nvPicPr>
        <p:blipFill rotWithShape="1">
          <a:blip r:embed="rId3">
            <a:alphaModFix/>
          </a:blip>
          <a:srcRect b="0" l="2252" r="2252" t="0"/>
          <a:stretch/>
        </p:blipFill>
        <p:spPr>
          <a:xfrm>
            <a:off x="1028700" y="2232498"/>
            <a:ext cx="3873051" cy="5407703"/>
          </a:xfrm>
          <a:prstGeom prst="rect">
            <a:avLst/>
          </a:prstGeom>
          <a:noFill/>
          <a:ln>
            <a:noFill/>
          </a:ln>
        </p:spPr>
      </p:pic>
      <p:pic>
        <p:nvPicPr>
          <p:cNvPr id="118" name="Google Shape;118;p3"/>
          <p:cNvPicPr preferRelativeResize="0"/>
          <p:nvPr/>
        </p:nvPicPr>
        <p:blipFill rotWithShape="1">
          <a:blip r:embed="rId4">
            <a:alphaModFix/>
          </a:blip>
          <a:srcRect b="7756" l="3463" r="8449" t="0"/>
          <a:stretch/>
        </p:blipFill>
        <p:spPr>
          <a:xfrm>
            <a:off x="5147883" y="2232498"/>
            <a:ext cx="3873051" cy="5407703"/>
          </a:xfrm>
          <a:prstGeom prst="rect">
            <a:avLst/>
          </a:prstGeom>
          <a:noFill/>
          <a:ln>
            <a:noFill/>
          </a:ln>
        </p:spPr>
      </p:pic>
      <p:pic>
        <p:nvPicPr>
          <p:cNvPr id="119" name="Google Shape;119;p3"/>
          <p:cNvPicPr preferRelativeResize="0"/>
          <p:nvPr/>
        </p:nvPicPr>
        <p:blipFill rotWithShape="1">
          <a:blip r:embed="rId5">
            <a:alphaModFix/>
          </a:blip>
          <a:srcRect b="37308" l="30162" r="36201" t="0"/>
          <a:stretch/>
        </p:blipFill>
        <p:spPr>
          <a:xfrm>
            <a:off x="9267066" y="2232498"/>
            <a:ext cx="3873051" cy="5407703"/>
          </a:xfrm>
          <a:prstGeom prst="rect">
            <a:avLst/>
          </a:prstGeom>
          <a:noFill/>
          <a:ln>
            <a:noFill/>
          </a:ln>
        </p:spPr>
      </p:pic>
      <p:pic>
        <p:nvPicPr>
          <p:cNvPr id="120" name="Google Shape;120;p3"/>
          <p:cNvPicPr preferRelativeResize="0"/>
          <p:nvPr/>
        </p:nvPicPr>
        <p:blipFill rotWithShape="1">
          <a:blip r:embed="rId6">
            <a:alphaModFix/>
          </a:blip>
          <a:srcRect b="0" l="35012" r="11337" t="0"/>
          <a:stretch/>
        </p:blipFill>
        <p:spPr>
          <a:xfrm>
            <a:off x="13386249" y="2232498"/>
            <a:ext cx="3873051" cy="5407703"/>
          </a:xfrm>
          <a:prstGeom prst="rect">
            <a:avLst/>
          </a:prstGeom>
          <a:noFill/>
          <a:ln>
            <a:noFill/>
          </a:ln>
        </p:spPr>
      </p:pic>
      <p:sp>
        <p:nvSpPr>
          <p:cNvPr id="121" name="Google Shape;121;p3"/>
          <p:cNvSpPr/>
          <p:nvPr/>
        </p:nvSpPr>
        <p:spPr>
          <a:xfrm>
            <a:off x="5662233" y="2238776"/>
            <a:ext cx="2793525" cy="1028700"/>
          </a:xfrm>
          <a:custGeom>
            <a:rect b="b" l="l" r="r" t="t"/>
            <a:pathLst>
              <a:path extrusionOk="0" h="1913890" w="5197336">
                <a:moveTo>
                  <a:pt x="0" y="0"/>
                </a:moveTo>
                <a:lnTo>
                  <a:pt x="5197336" y="0"/>
                </a:lnTo>
                <a:lnTo>
                  <a:pt x="5197336" y="1913890"/>
                </a:lnTo>
                <a:lnTo>
                  <a:pt x="0" y="1913890"/>
                </a:lnTo>
                <a:close/>
              </a:path>
            </a:pathLst>
          </a:custGeom>
          <a:solidFill>
            <a:srgbClr val="03ADAD">
              <a:alpha val="80000"/>
            </a:srgbClr>
          </a:solidFill>
          <a:ln>
            <a:noFill/>
          </a:ln>
        </p:spPr>
      </p:sp>
      <p:sp>
        <p:nvSpPr>
          <p:cNvPr id="122" name="Google Shape;122;p3"/>
          <p:cNvSpPr/>
          <p:nvPr/>
        </p:nvSpPr>
        <p:spPr>
          <a:xfrm>
            <a:off x="17259300" y="6172200"/>
            <a:ext cx="1028431" cy="1028281"/>
          </a:xfrm>
          <a:custGeom>
            <a:rect b="b" l="l" r="r" t="t"/>
            <a:pathLst>
              <a:path extrusionOk="0" h="347980" w="444727">
                <a:moveTo>
                  <a:pt x="0" y="0"/>
                </a:moveTo>
                <a:lnTo>
                  <a:pt x="444727" y="0"/>
                </a:lnTo>
                <a:lnTo>
                  <a:pt x="444727" y="347980"/>
                </a:lnTo>
                <a:lnTo>
                  <a:pt x="0" y="347980"/>
                </a:lnTo>
                <a:close/>
              </a:path>
            </a:pathLst>
          </a:custGeom>
          <a:solidFill>
            <a:srgbClr val="F9E220"/>
          </a:solidFill>
          <a:ln>
            <a:noFill/>
          </a:ln>
        </p:spPr>
      </p:sp>
      <p:sp>
        <p:nvSpPr>
          <p:cNvPr id="123" name="Google Shape;123;p3"/>
          <p:cNvSpPr/>
          <p:nvPr/>
        </p:nvSpPr>
        <p:spPr>
          <a:xfrm>
            <a:off x="9806829" y="2238776"/>
            <a:ext cx="2793525" cy="1028700"/>
          </a:xfrm>
          <a:custGeom>
            <a:rect b="b" l="l" r="r" t="t"/>
            <a:pathLst>
              <a:path extrusionOk="0" h="1913890" w="5197336">
                <a:moveTo>
                  <a:pt x="0" y="0"/>
                </a:moveTo>
                <a:lnTo>
                  <a:pt x="5197336" y="0"/>
                </a:lnTo>
                <a:lnTo>
                  <a:pt x="5197336" y="1913890"/>
                </a:lnTo>
                <a:lnTo>
                  <a:pt x="0" y="1913890"/>
                </a:lnTo>
                <a:close/>
              </a:path>
            </a:pathLst>
          </a:custGeom>
          <a:solidFill>
            <a:srgbClr val="03ADAD">
              <a:alpha val="80000"/>
            </a:srgbClr>
          </a:solidFill>
          <a:ln>
            <a:noFill/>
          </a:ln>
        </p:spPr>
      </p:sp>
      <p:sp>
        <p:nvSpPr>
          <p:cNvPr id="124" name="Google Shape;124;p3"/>
          <p:cNvSpPr/>
          <p:nvPr/>
        </p:nvSpPr>
        <p:spPr>
          <a:xfrm>
            <a:off x="13949742" y="2238776"/>
            <a:ext cx="2793525" cy="1028700"/>
          </a:xfrm>
          <a:custGeom>
            <a:rect b="b" l="l" r="r" t="t"/>
            <a:pathLst>
              <a:path extrusionOk="0" h="1913890" w="5197336">
                <a:moveTo>
                  <a:pt x="0" y="0"/>
                </a:moveTo>
                <a:lnTo>
                  <a:pt x="5197336" y="0"/>
                </a:lnTo>
                <a:lnTo>
                  <a:pt x="5197336" y="1913890"/>
                </a:lnTo>
                <a:lnTo>
                  <a:pt x="0" y="1913890"/>
                </a:lnTo>
                <a:close/>
              </a:path>
            </a:pathLst>
          </a:custGeom>
          <a:solidFill>
            <a:srgbClr val="03ADAD">
              <a:alpha val="80000"/>
            </a:srgbClr>
          </a:solidFill>
          <a:ln>
            <a:noFill/>
          </a:ln>
        </p:spPr>
      </p:sp>
      <p:sp>
        <p:nvSpPr>
          <p:cNvPr id="125" name="Google Shape;125;p3"/>
          <p:cNvSpPr/>
          <p:nvPr/>
        </p:nvSpPr>
        <p:spPr>
          <a:xfrm>
            <a:off x="2059798" y="2216409"/>
            <a:ext cx="2840435" cy="3582343"/>
          </a:xfrm>
          <a:custGeom>
            <a:rect b="b" l="l" r="r" t="t"/>
            <a:pathLst>
              <a:path extrusionOk="0" h="6032150" w="4782884">
                <a:moveTo>
                  <a:pt x="0" y="0"/>
                </a:moveTo>
                <a:lnTo>
                  <a:pt x="4782884" y="0"/>
                </a:lnTo>
                <a:lnTo>
                  <a:pt x="4782884" y="6032150"/>
                </a:lnTo>
                <a:lnTo>
                  <a:pt x="0" y="6032150"/>
                </a:lnTo>
                <a:close/>
              </a:path>
            </a:pathLst>
          </a:custGeom>
          <a:solidFill>
            <a:srgbClr val="03ADAD">
              <a:alpha val="80000"/>
            </a:srgbClr>
          </a:solidFill>
          <a:ln>
            <a:noFill/>
          </a:ln>
        </p:spPr>
      </p:sp>
      <p:sp>
        <p:nvSpPr>
          <p:cNvPr id="126" name="Google Shape;126;p3"/>
          <p:cNvSpPr txBox="1"/>
          <p:nvPr/>
        </p:nvSpPr>
        <p:spPr>
          <a:xfrm>
            <a:off x="1028827" y="470217"/>
            <a:ext cx="16230300" cy="1185300"/>
          </a:xfrm>
          <a:prstGeom prst="rect">
            <a:avLst/>
          </a:prstGeom>
          <a:noFill/>
          <a:ln>
            <a:noFill/>
          </a:ln>
        </p:spPr>
        <p:txBody>
          <a:bodyPr anchorCtr="0" anchor="t" bIns="0" lIns="0" spcFirstLastPara="1" rIns="0" wrap="square" tIns="0">
            <a:spAutoFit/>
          </a:bodyPr>
          <a:lstStyle/>
          <a:p>
            <a:pPr indent="0" lvl="0" marL="0" marR="0" rtl="0" algn="l">
              <a:lnSpc>
                <a:spcPct val="116000"/>
              </a:lnSpc>
              <a:spcBef>
                <a:spcPts val="0"/>
              </a:spcBef>
              <a:spcAft>
                <a:spcPts val="0"/>
              </a:spcAft>
              <a:buNone/>
            </a:pPr>
            <a:r>
              <a:rPr b="1" i="0" lang="en-US" sz="7700" u="none" cap="none" strike="noStrike">
                <a:solidFill>
                  <a:srgbClr val="404040"/>
                </a:solidFill>
              </a:rPr>
              <a:t>Feast For A Change Sponsorships</a:t>
            </a:r>
            <a:endParaRPr b="1" sz="1100"/>
          </a:p>
        </p:txBody>
      </p:sp>
      <p:sp>
        <p:nvSpPr>
          <p:cNvPr id="127" name="Google Shape;127;p3"/>
          <p:cNvSpPr txBox="1"/>
          <p:nvPr/>
        </p:nvSpPr>
        <p:spPr>
          <a:xfrm>
            <a:off x="5662233" y="2206884"/>
            <a:ext cx="2793600" cy="976200"/>
          </a:xfrm>
          <a:prstGeom prst="rect">
            <a:avLst/>
          </a:prstGeom>
          <a:noFill/>
          <a:ln>
            <a:noFill/>
          </a:ln>
        </p:spPr>
        <p:txBody>
          <a:bodyPr anchorCtr="0" anchor="t" bIns="0" lIns="0" spcFirstLastPara="1" rIns="0" wrap="square" tIns="0">
            <a:spAutoFit/>
          </a:bodyPr>
          <a:lstStyle/>
          <a:p>
            <a:pPr indent="0" lvl="0" marL="0" marR="0" rtl="0" algn="ctr">
              <a:lnSpc>
                <a:spcPct val="116004"/>
              </a:lnSpc>
              <a:spcBef>
                <a:spcPts val="0"/>
              </a:spcBef>
              <a:spcAft>
                <a:spcPts val="0"/>
              </a:spcAft>
              <a:buNone/>
            </a:pPr>
            <a:r>
              <a:rPr b="1" i="0" lang="en-US" sz="3399" u="none" cap="none" strike="noStrike">
                <a:solidFill>
                  <a:srgbClr val="F6F9FF"/>
                </a:solidFill>
              </a:rPr>
              <a:t>Platinum</a:t>
            </a:r>
            <a:endParaRPr b="1" sz="800"/>
          </a:p>
          <a:p>
            <a:pPr indent="0" lvl="0" marL="0" marR="0" rtl="0" algn="ctr">
              <a:lnSpc>
                <a:spcPct val="116000"/>
              </a:lnSpc>
              <a:spcBef>
                <a:spcPts val="0"/>
              </a:spcBef>
              <a:spcAft>
                <a:spcPts val="0"/>
              </a:spcAft>
              <a:buNone/>
            </a:pPr>
            <a:r>
              <a:rPr b="0" i="0" lang="en-US" sz="2400" u="none" cap="none" strike="noStrike">
                <a:solidFill>
                  <a:srgbClr val="F6F9FF"/>
                </a:solidFill>
                <a:latin typeface="Arial"/>
                <a:ea typeface="Arial"/>
                <a:cs typeface="Arial"/>
                <a:sym typeface="Arial"/>
              </a:rPr>
              <a:t>$2,500+</a:t>
            </a:r>
            <a:endParaRPr sz="800"/>
          </a:p>
        </p:txBody>
      </p:sp>
      <p:sp>
        <p:nvSpPr>
          <p:cNvPr id="128" name="Google Shape;128;p3"/>
          <p:cNvSpPr txBox="1"/>
          <p:nvPr/>
        </p:nvSpPr>
        <p:spPr>
          <a:xfrm>
            <a:off x="1771024" y="8100060"/>
            <a:ext cx="14745952" cy="1634490"/>
          </a:xfrm>
          <a:prstGeom prst="rect">
            <a:avLst/>
          </a:prstGeom>
          <a:noFill/>
          <a:ln>
            <a:noFill/>
          </a:ln>
        </p:spPr>
        <p:txBody>
          <a:bodyPr anchorCtr="0" anchor="t" bIns="0" lIns="0" spcFirstLastPara="1" rIns="0" wrap="square" tIns="0">
            <a:spAutoFit/>
          </a:bodyPr>
          <a:lstStyle/>
          <a:p>
            <a:pPr indent="0" lvl="0" marL="0" marR="0" rtl="0" algn="ctr">
              <a:lnSpc>
                <a:spcPct val="146000"/>
              </a:lnSpc>
              <a:spcBef>
                <a:spcPts val="0"/>
              </a:spcBef>
              <a:spcAft>
                <a:spcPts val="0"/>
              </a:spcAft>
              <a:buNone/>
            </a:pPr>
            <a:r>
              <a:rPr b="0" i="0" lang="en-US" sz="3000" u="none" cap="none" strike="noStrike">
                <a:solidFill>
                  <a:srgbClr val="FDFDFD"/>
                </a:solidFill>
                <a:latin typeface="Arial"/>
                <a:ea typeface="Arial"/>
                <a:cs typeface="Arial"/>
                <a:sym typeface="Arial"/>
              </a:rPr>
              <a:t>For more details on sponsorship tiers, please see our </a:t>
            </a:r>
            <a:r>
              <a:rPr b="0" i="0" lang="en-US" sz="3000" u="sng" cap="none" strike="noStrike">
                <a:solidFill>
                  <a:srgbClr val="FDFDFD"/>
                </a:solidFill>
                <a:latin typeface="Arial"/>
                <a:ea typeface="Arial"/>
                <a:cs typeface="Arial"/>
                <a:sym typeface="Arial"/>
                <a:hlinkClick r:id="rId7">
                  <a:extLst>
                    <a:ext uri="{A12FA001-AC4F-418D-AE19-62706E023703}">
                      <ahyp:hlinkClr val="tx"/>
                    </a:ext>
                  </a:extLst>
                </a:hlinkClick>
              </a:rPr>
              <a:t>Sponsorship Agreement Form</a:t>
            </a:r>
            <a:r>
              <a:rPr b="0" i="0" lang="en-US" sz="3000" u="none" cap="none" strike="noStrike">
                <a:solidFill>
                  <a:srgbClr val="FDFDFD"/>
                </a:solidFill>
                <a:latin typeface="Arial"/>
                <a:ea typeface="Arial"/>
                <a:cs typeface="Arial"/>
                <a:sym typeface="Arial"/>
              </a:rPr>
              <a:t>. </a:t>
            </a:r>
            <a:endParaRPr/>
          </a:p>
          <a:p>
            <a:pPr indent="0" lvl="0" marL="0" marR="0" rtl="0" algn="ctr">
              <a:lnSpc>
                <a:spcPct val="146000"/>
              </a:lnSpc>
              <a:spcBef>
                <a:spcPts val="0"/>
              </a:spcBef>
              <a:spcAft>
                <a:spcPts val="0"/>
              </a:spcAft>
              <a:buNone/>
            </a:pPr>
            <a:r>
              <a:rPr b="0" i="0" lang="en-US" sz="3000" u="none" cap="none" strike="noStrike">
                <a:solidFill>
                  <a:srgbClr val="FDFDFD"/>
                </a:solidFill>
                <a:latin typeface="Arial"/>
                <a:ea typeface="Arial"/>
                <a:cs typeface="Arial"/>
                <a:sym typeface="Arial"/>
              </a:rPr>
              <a:t>You can also reach out to Radhika Makhija, our fundraiser chair (</a:t>
            </a:r>
            <a:r>
              <a:rPr b="0" i="0" lang="en-US" sz="3000" u="sng" cap="none" strike="noStrike">
                <a:solidFill>
                  <a:srgbClr val="FDFDFD"/>
                </a:solidFill>
                <a:latin typeface="Arial"/>
                <a:ea typeface="Arial"/>
                <a:cs typeface="Arial"/>
                <a:sym typeface="Arial"/>
                <a:hlinkClick r:id="rId8">
                  <a:extLst>
                    <a:ext uri="{A12FA001-AC4F-418D-AE19-62706E023703}">
                      <ahyp:hlinkClr val="tx"/>
                    </a:ext>
                  </a:extLst>
                </a:hlinkClick>
              </a:rPr>
              <a:t>radhi0325@gmail.com</a:t>
            </a:r>
            <a:r>
              <a:rPr b="0" i="0" lang="en-US" sz="3000" u="none" cap="none" strike="noStrike">
                <a:solidFill>
                  <a:srgbClr val="FDFDFD"/>
                </a:solidFill>
                <a:latin typeface="Arial"/>
                <a:ea typeface="Arial"/>
                <a:cs typeface="Arial"/>
                <a:sym typeface="Arial"/>
              </a:rPr>
              <a:t>), for more information.    </a:t>
            </a:r>
            <a:endParaRPr/>
          </a:p>
        </p:txBody>
      </p:sp>
      <p:sp>
        <p:nvSpPr>
          <p:cNvPr id="129" name="Google Shape;129;p3"/>
          <p:cNvSpPr txBox="1"/>
          <p:nvPr/>
        </p:nvSpPr>
        <p:spPr>
          <a:xfrm>
            <a:off x="9806829" y="2206884"/>
            <a:ext cx="2793600" cy="976200"/>
          </a:xfrm>
          <a:prstGeom prst="rect">
            <a:avLst/>
          </a:prstGeom>
          <a:noFill/>
          <a:ln>
            <a:noFill/>
          </a:ln>
        </p:spPr>
        <p:txBody>
          <a:bodyPr anchorCtr="0" anchor="t" bIns="0" lIns="0" spcFirstLastPara="1" rIns="0" wrap="square" tIns="0">
            <a:spAutoFit/>
          </a:bodyPr>
          <a:lstStyle/>
          <a:p>
            <a:pPr indent="0" lvl="0" marL="0" marR="0" rtl="0" algn="ctr">
              <a:lnSpc>
                <a:spcPct val="116004"/>
              </a:lnSpc>
              <a:spcBef>
                <a:spcPts val="0"/>
              </a:spcBef>
              <a:spcAft>
                <a:spcPts val="0"/>
              </a:spcAft>
              <a:buNone/>
            </a:pPr>
            <a:r>
              <a:rPr b="1" i="0" lang="en-US" sz="3399" u="none" cap="none" strike="noStrike">
                <a:solidFill>
                  <a:srgbClr val="F6F9FF"/>
                </a:solidFill>
              </a:rPr>
              <a:t>Gold</a:t>
            </a:r>
            <a:endParaRPr b="1" sz="800"/>
          </a:p>
          <a:p>
            <a:pPr indent="0" lvl="0" marL="0" marR="0" rtl="0" algn="ctr">
              <a:lnSpc>
                <a:spcPct val="115966"/>
              </a:lnSpc>
              <a:spcBef>
                <a:spcPts val="0"/>
              </a:spcBef>
              <a:spcAft>
                <a:spcPts val="0"/>
              </a:spcAft>
              <a:buNone/>
            </a:pPr>
            <a:r>
              <a:rPr b="0" i="0" lang="en-US" sz="2400" u="none" cap="none" strike="noStrike">
                <a:solidFill>
                  <a:srgbClr val="F6F9FF"/>
                </a:solidFill>
                <a:latin typeface="Arial"/>
                <a:ea typeface="Arial"/>
                <a:cs typeface="Arial"/>
                <a:sym typeface="Arial"/>
              </a:rPr>
              <a:t>$1,500-$2,499</a:t>
            </a:r>
            <a:endParaRPr sz="800"/>
          </a:p>
        </p:txBody>
      </p:sp>
      <p:sp>
        <p:nvSpPr>
          <p:cNvPr id="130" name="Google Shape;130;p3"/>
          <p:cNvSpPr txBox="1"/>
          <p:nvPr/>
        </p:nvSpPr>
        <p:spPr>
          <a:xfrm>
            <a:off x="13949742" y="2206884"/>
            <a:ext cx="2793600" cy="976200"/>
          </a:xfrm>
          <a:prstGeom prst="rect">
            <a:avLst/>
          </a:prstGeom>
          <a:noFill/>
          <a:ln>
            <a:noFill/>
          </a:ln>
        </p:spPr>
        <p:txBody>
          <a:bodyPr anchorCtr="0" anchor="t" bIns="0" lIns="0" spcFirstLastPara="1" rIns="0" wrap="square" tIns="0">
            <a:spAutoFit/>
          </a:bodyPr>
          <a:lstStyle/>
          <a:p>
            <a:pPr indent="0" lvl="0" marL="0" marR="0" rtl="0" algn="ctr">
              <a:lnSpc>
                <a:spcPct val="116004"/>
              </a:lnSpc>
              <a:spcBef>
                <a:spcPts val="0"/>
              </a:spcBef>
              <a:spcAft>
                <a:spcPts val="0"/>
              </a:spcAft>
              <a:buNone/>
            </a:pPr>
            <a:r>
              <a:rPr b="1" i="0" lang="en-US" sz="3399" u="none" cap="none" strike="noStrike">
                <a:solidFill>
                  <a:srgbClr val="F6F9FF"/>
                </a:solidFill>
              </a:rPr>
              <a:t>Silver</a:t>
            </a:r>
            <a:endParaRPr b="1" sz="800"/>
          </a:p>
          <a:p>
            <a:pPr indent="0" lvl="0" marL="0" marR="0" rtl="0" algn="ctr">
              <a:lnSpc>
                <a:spcPct val="115966"/>
              </a:lnSpc>
              <a:spcBef>
                <a:spcPts val="0"/>
              </a:spcBef>
              <a:spcAft>
                <a:spcPts val="0"/>
              </a:spcAft>
              <a:buNone/>
            </a:pPr>
            <a:r>
              <a:rPr b="0" i="0" lang="en-US" sz="2400" u="none" cap="none" strike="noStrike">
                <a:solidFill>
                  <a:srgbClr val="F6F9FF"/>
                </a:solidFill>
                <a:latin typeface="Arial"/>
                <a:ea typeface="Arial"/>
                <a:cs typeface="Arial"/>
                <a:sym typeface="Arial"/>
              </a:rPr>
              <a:t>$1,000-$1,499</a:t>
            </a:r>
            <a:endParaRPr sz="800"/>
          </a:p>
        </p:txBody>
      </p:sp>
      <p:sp>
        <p:nvSpPr>
          <p:cNvPr id="131" name="Google Shape;131;p3"/>
          <p:cNvSpPr txBox="1"/>
          <p:nvPr/>
        </p:nvSpPr>
        <p:spPr>
          <a:xfrm>
            <a:off x="2273148" y="2601247"/>
            <a:ext cx="2413800" cy="2981700"/>
          </a:xfrm>
          <a:prstGeom prst="rect">
            <a:avLst/>
          </a:prstGeom>
          <a:noFill/>
          <a:ln>
            <a:noFill/>
          </a:ln>
        </p:spPr>
        <p:txBody>
          <a:bodyPr anchorCtr="0" anchor="t" bIns="0" lIns="0" spcFirstLastPara="1" rIns="0" wrap="square" tIns="0">
            <a:spAutoFit/>
          </a:bodyPr>
          <a:lstStyle/>
          <a:p>
            <a:pPr indent="0" lvl="0" marL="0" marR="0" rtl="0" algn="l">
              <a:lnSpc>
                <a:spcPct val="116006"/>
              </a:lnSpc>
              <a:spcBef>
                <a:spcPts val="0"/>
              </a:spcBef>
              <a:spcAft>
                <a:spcPts val="0"/>
              </a:spcAft>
              <a:buNone/>
            </a:pPr>
            <a:r>
              <a:rPr b="0" i="0" lang="en-US" sz="2124" u="none" cap="none" strike="noStrike">
                <a:solidFill>
                  <a:srgbClr val="F6F9FF"/>
                </a:solidFill>
                <a:latin typeface="Arial"/>
                <a:ea typeface="Arial"/>
                <a:cs typeface="Arial"/>
                <a:sym typeface="Arial"/>
              </a:rPr>
              <a:t>Sponsor us and join our mission to empower immigrants and refugees, and to continue sharing their stories with the community! </a:t>
            </a:r>
            <a:endParaRPr sz="11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FDFD"/>
        </a:solidFill>
      </p:bgPr>
    </p:bg>
    <p:spTree>
      <p:nvGrpSpPr>
        <p:cNvPr id="135" name="Shape 135"/>
        <p:cNvGrpSpPr/>
        <p:nvPr/>
      </p:nvGrpSpPr>
      <p:grpSpPr>
        <a:xfrm>
          <a:off x="0" y="0"/>
          <a:ext cx="0" cy="0"/>
          <a:chOff x="0" y="0"/>
          <a:chExt cx="0" cy="0"/>
        </a:xfrm>
      </p:grpSpPr>
      <p:cxnSp>
        <p:nvCxnSpPr>
          <p:cNvPr id="136" name="Google Shape;136;p4"/>
          <p:cNvCxnSpPr/>
          <p:nvPr/>
        </p:nvCxnSpPr>
        <p:spPr>
          <a:xfrm>
            <a:off x="669042" y="9515475"/>
            <a:ext cx="16093313" cy="0"/>
          </a:xfrm>
          <a:prstGeom prst="straightConnector1">
            <a:avLst/>
          </a:prstGeom>
          <a:noFill/>
          <a:ln cap="flat" cmpd="sng" w="47625">
            <a:solidFill>
              <a:srgbClr val="38B6FF"/>
            </a:solidFill>
            <a:prstDash val="solid"/>
            <a:round/>
            <a:headEnd len="sm" w="sm" type="none"/>
            <a:tailEnd len="sm" w="sm" type="none"/>
          </a:ln>
        </p:spPr>
      </p:cxnSp>
      <p:cxnSp>
        <p:nvCxnSpPr>
          <p:cNvPr id="137" name="Google Shape;137;p4"/>
          <p:cNvCxnSpPr/>
          <p:nvPr/>
        </p:nvCxnSpPr>
        <p:spPr>
          <a:xfrm>
            <a:off x="7610965" y="1071562"/>
            <a:ext cx="9724535" cy="4543"/>
          </a:xfrm>
          <a:prstGeom prst="straightConnector1">
            <a:avLst/>
          </a:prstGeom>
          <a:noFill/>
          <a:ln cap="flat" cmpd="sng" w="47625">
            <a:solidFill>
              <a:srgbClr val="38B6FF"/>
            </a:solidFill>
            <a:prstDash val="solid"/>
            <a:round/>
            <a:headEnd len="sm" w="sm" type="none"/>
            <a:tailEnd len="sm" w="sm" type="none"/>
          </a:ln>
        </p:spPr>
      </p:cxnSp>
      <p:pic>
        <p:nvPicPr>
          <p:cNvPr id="138" name="Google Shape;138;p4"/>
          <p:cNvPicPr preferRelativeResize="0"/>
          <p:nvPr/>
        </p:nvPicPr>
        <p:blipFill rotWithShape="1">
          <a:blip r:embed="rId3">
            <a:alphaModFix/>
          </a:blip>
          <a:srcRect b="9386" l="0" r="0" t="0"/>
          <a:stretch/>
        </p:blipFill>
        <p:spPr>
          <a:xfrm>
            <a:off x="668324" y="1902869"/>
            <a:ext cx="4064002" cy="4833894"/>
          </a:xfrm>
          <a:prstGeom prst="rect">
            <a:avLst/>
          </a:prstGeom>
          <a:noFill/>
          <a:ln>
            <a:noFill/>
          </a:ln>
        </p:spPr>
      </p:pic>
      <p:cxnSp>
        <p:nvCxnSpPr>
          <p:cNvPr id="139" name="Google Shape;139;p4"/>
          <p:cNvCxnSpPr/>
          <p:nvPr/>
        </p:nvCxnSpPr>
        <p:spPr>
          <a:xfrm>
            <a:off x="669042" y="8431623"/>
            <a:ext cx="3403200" cy="0"/>
          </a:xfrm>
          <a:prstGeom prst="straightConnector1">
            <a:avLst/>
          </a:prstGeom>
          <a:noFill/>
          <a:ln cap="flat" cmpd="sng" w="47625">
            <a:solidFill>
              <a:srgbClr val="FCA311"/>
            </a:solidFill>
            <a:prstDash val="solid"/>
            <a:round/>
            <a:headEnd len="sm" w="sm" type="none"/>
            <a:tailEnd len="sm" w="sm" type="none"/>
          </a:ln>
        </p:spPr>
      </p:cxnSp>
      <p:pic>
        <p:nvPicPr>
          <p:cNvPr id="140" name="Google Shape;140;p4"/>
          <p:cNvPicPr preferRelativeResize="0"/>
          <p:nvPr/>
        </p:nvPicPr>
        <p:blipFill rotWithShape="1">
          <a:blip r:embed="rId4">
            <a:alphaModFix/>
          </a:blip>
          <a:srcRect b="33722" l="65514" r="15541" t="36236"/>
          <a:stretch/>
        </p:blipFill>
        <p:spPr>
          <a:xfrm>
            <a:off x="9170754" y="1902869"/>
            <a:ext cx="4064002" cy="4833894"/>
          </a:xfrm>
          <a:prstGeom prst="rect">
            <a:avLst/>
          </a:prstGeom>
          <a:noFill/>
          <a:ln>
            <a:noFill/>
          </a:ln>
        </p:spPr>
      </p:pic>
      <p:cxnSp>
        <p:nvCxnSpPr>
          <p:cNvPr id="141" name="Google Shape;141;p4"/>
          <p:cNvCxnSpPr/>
          <p:nvPr/>
        </p:nvCxnSpPr>
        <p:spPr>
          <a:xfrm>
            <a:off x="9170754" y="8407810"/>
            <a:ext cx="3403200" cy="0"/>
          </a:xfrm>
          <a:prstGeom prst="straightConnector1">
            <a:avLst/>
          </a:prstGeom>
          <a:noFill/>
          <a:ln cap="flat" cmpd="sng" w="47625">
            <a:solidFill>
              <a:srgbClr val="FCA311"/>
            </a:solidFill>
            <a:prstDash val="solid"/>
            <a:round/>
            <a:headEnd len="sm" w="sm" type="none"/>
            <a:tailEnd len="sm" w="sm" type="none"/>
          </a:ln>
        </p:spPr>
      </p:cxnSp>
      <p:sp>
        <p:nvSpPr>
          <p:cNvPr id="142" name="Google Shape;142;p4"/>
          <p:cNvSpPr txBox="1"/>
          <p:nvPr/>
        </p:nvSpPr>
        <p:spPr>
          <a:xfrm>
            <a:off x="17062766" y="9385300"/>
            <a:ext cx="545468" cy="279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000" u="none" cap="none" strike="noStrike">
                <a:solidFill>
                  <a:srgbClr val="000000"/>
                </a:solidFill>
                <a:latin typeface="Arial"/>
                <a:ea typeface="Arial"/>
                <a:cs typeface="Arial"/>
                <a:sym typeface="Arial"/>
              </a:rPr>
              <a:t>13.</a:t>
            </a:r>
            <a:endParaRPr/>
          </a:p>
        </p:txBody>
      </p:sp>
      <p:sp>
        <p:nvSpPr>
          <p:cNvPr id="143" name="Google Shape;143;p4"/>
          <p:cNvSpPr txBox="1"/>
          <p:nvPr/>
        </p:nvSpPr>
        <p:spPr>
          <a:xfrm>
            <a:off x="669042" y="6957367"/>
            <a:ext cx="3403200" cy="4667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000" u="none" cap="none" strike="noStrike">
                <a:solidFill>
                  <a:srgbClr val="F75402"/>
                </a:solidFill>
                <a:latin typeface="Arial"/>
                <a:ea typeface="Arial"/>
                <a:cs typeface="Arial"/>
                <a:sym typeface="Arial"/>
              </a:rPr>
              <a:t>Abby Woods</a:t>
            </a:r>
            <a:endParaRPr/>
          </a:p>
        </p:txBody>
      </p:sp>
      <p:sp>
        <p:nvSpPr>
          <p:cNvPr id="144" name="Google Shape;144;p4"/>
          <p:cNvSpPr txBox="1"/>
          <p:nvPr/>
        </p:nvSpPr>
        <p:spPr>
          <a:xfrm>
            <a:off x="669042" y="7471717"/>
            <a:ext cx="4123062" cy="72771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404040"/>
                </a:solidFill>
                <a:latin typeface="Blinker"/>
                <a:ea typeface="Blinker"/>
                <a:cs typeface="Blinker"/>
                <a:sym typeface="Blinker"/>
              </a:rPr>
              <a:t>Owner, Trini Plate</a:t>
            </a:r>
            <a:endParaRPr/>
          </a:p>
          <a:p>
            <a:pPr indent="0" lvl="0" marL="0" marR="0" rtl="0" algn="l">
              <a:lnSpc>
                <a:spcPct val="140000"/>
              </a:lnSpc>
              <a:spcBef>
                <a:spcPts val="0"/>
              </a:spcBef>
              <a:spcAft>
                <a:spcPts val="0"/>
              </a:spcAft>
              <a:buNone/>
            </a:pPr>
            <a:r>
              <a:rPr b="0" i="0" lang="en-US" sz="2100" u="none" cap="none" strike="noStrike">
                <a:solidFill>
                  <a:srgbClr val="404040"/>
                </a:solidFill>
                <a:latin typeface="Blinker"/>
                <a:ea typeface="Blinker"/>
                <a:cs typeface="Blinker"/>
                <a:sym typeface="Blinker"/>
              </a:rPr>
              <a:t>Originally from Trinidad &amp; Tobago</a:t>
            </a:r>
            <a:endParaRPr/>
          </a:p>
        </p:txBody>
      </p:sp>
      <p:sp>
        <p:nvSpPr>
          <p:cNvPr id="145" name="Google Shape;145;p4"/>
          <p:cNvSpPr txBox="1"/>
          <p:nvPr/>
        </p:nvSpPr>
        <p:spPr>
          <a:xfrm>
            <a:off x="5089533" y="1759994"/>
            <a:ext cx="3786000" cy="61800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200" u="none" cap="none" strike="noStrike">
                <a:solidFill>
                  <a:srgbClr val="404040"/>
                </a:solidFill>
                <a:latin typeface="Blinker"/>
                <a:ea typeface="Blinker"/>
                <a:cs typeface="Blinker"/>
                <a:sym typeface="Blinker"/>
              </a:rPr>
              <a:t>“Being an apprentice at Project Feast was one of the best experiences of my life. The program transformed me from a modest home cook into a culinary adventurer, equipped with a repertoire of skills that have helped me navigate the intricacies of the food industry, and overcome the many challenges of running a food business. The staff are some of the kindest, most genuine and supportive people I’ve ever met, and I feel blessed to be part of the Project Feast family.”</a:t>
            </a:r>
            <a:endParaRPr sz="2200"/>
          </a:p>
        </p:txBody>
      </p:sp>
      <p:sp>
        <p:nvSpPr>
          <p:cNvPr id="146" name="Google Shape;146;p4"/>
          <p:cNvSpPr txBox="1"/>
          <p:nvPr/>
        </p:nvSpPr>
        <p:spPr>
          <a:xfrm>
            <a:off x="9170754" y="6957367"/>
            <a:ext cx="3479400" cy="4667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000" u="none" cap="none" strike="noStrike">
                <a:solidFill>
                  <a:srgbClr val="F75402"/>
                </a:solidFill>
                <a:latin typeface="Arial"/>
                <a:ea typeface="Arial"/>
                <a:cs typeface="Arial"/>
                <a:sym typeface="Arial"/>
              </a:rPr>
              <a:t>Zohal Jahed</a:t>
            </a:r>
            <a:endParaRPr/>
          </a:p>
        </p:txBody>
      </p:sp>
      <p:sp>
        <p:nvSpPr>
          <p:cNvPr id="147" name="Google Shape;147;p4"/>
          <p:cNvSpPr txBox="1"/>
          <p:nvPr/>
        </p:nvSpPr>
        <p:spPr>
          <a:xfrm>
            <a:off x="9170754" y="7479655"/>
            <a:ext cx="3734835" cy="72771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404040"/>
                </a:solidFill>
                <a:latin typeface="Blinker"/>
                <a:ea typeface="Blinker"/>
                <a:cs typeface="Blinker"/>
                <a:sym typeface="Blinker"/>
              </a:rPr>
              <a:t>Cook III, DoubleTree by Hilton</a:t>
            </a:r>
            <a:endParaRPr/>
          </a:p>
          <a:p>
            <a:pPr indent="0" lvl="0" marL="0" marR="0" rtl="0" algn="l">
              <a:lnSpc>
                <a:spcPct val="140000"/>
              </a:lnSpc>
              <a:spcBef>
                <a:spcPts val="0"/>
              </a:spcBef>
              <a:spcAft>
                <a:spcPts val="0"/>
              </a:spcAft>
              <a:buNone/>
            </a:pPr>
            <a:r>
              <a:rPr b="0" i="0" lang="en-US" sz="2100" u="none" cap="none" strike="noStrike">
                <a:solidFill>
                  <a:srgbClr val="404040"/>
                </a:solidFill>
                <a:latin typeface="Blinker"/>
                <a:ea typeface="Blinker"/>
                <a:cs typeface="Blinker"/>
                <a:sym typeface="Blinker"/>
              </a:rPr>
              <a:t>Originally from Afghanistan</a:t>
            </a:r>
            <a:endParaRPr/>
          </a:p>
        </p:txBody>
      </p:sp>
      <p:sp>
        <p:nvSpPr>
          <p:cNvPr id="148" name="Google Shape;148;p4"/>
          <p:cNvSpPr txBox="1"/>
          <p:nvPr/>
        </p:nvSpPr>
        <p:spPr>
          <a:xfrm>
            <a:off x="13530031" y="1750469"/>
            <a:ext cx="3983700" cy="5401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200" u="none" cap="none" strike="noStrike">
                <a:solidFill>
                  <a:srgbClr val="404040"/>
                </a:solidFill>
                <a:latin typeface="Blinker"/>
                <a:ea typeface="Blinker"/>
                <a:cs typeface="Blinker"/>
                <a:sym typeface="Blinker"/>
              </a:rPr>
              <a:t>“The apprenticeship program helped me build my cooking skills and foster my communication ability. The program provided a unique opportunity to connect with great employers, helped me prepare my resume, and do job search. My four months in the apprenticeship was a key success in getting my first job in Double Tree Hotel as a Cook III. </a:t>
            </a:r>
            <a:endParaRPr sz="2200"/>
          </a:p>
          <a:p>
            <a:pPr indent="0" lvl="0" marL="0" marR="0" rtl="0" algn="l">
              <a:lnSpc>
                <a:spcPct val="115000"/>
              </a:lnSpc>
              <a:spcBef>
                <a:spcPts val="0"/>
              </a:spcBef>
              <a:spcAft>
                <a:spcPts val="0"/>
              </a:spcAft>
              <a:buNone/>
            </a:pPr>
            <a:r>
              <a:rPr b="0" i="0" lang="en-US" sz="2200" u="none" cap="none" strike="noStrike">
                <a:solidFill>
                  <a:srgbClr val="404040"/>
                </a:solidFill>
                <a:latin typeface="Blinker"/>
                <a:ea typeface="Blinker"/>
                <a:cs typeface="Blinker"/>
                <a:sym typeface="Blinker"/>
              </a:rPr>
              <a:t>I appreciate the Project Feast team members for providing such an opportunity.”</a:t>
            </a:r>
            <a:endParaRPr sz="2200"/>
          </a:p>
        </p:txBody>
      </p:sp>
      <p:sp>
        <p:nvSpPr>
          <p:cNvPr id="149" name="Google Shape;149;p4"/>
          <p:cNvSpPr txBox="1"/>
          <p:nvPr/>
        </p:nvSpPr>
        <p:spPr>
          <a:xfrm>
            <a:off x="668324" y="762000"/>
            <a:ext cx="2735400" cy="584400"/>
          </a:xfrm>
          <a:prstGeom prst="rect">
            <a:avLst/>
          </a:prstGeom>
          <a:noFill/>
          <a:ln>
            <a:noFill/>
          </a:ln>
        </p:spPr>
        <p:txBody>
          <a:bodyPr anchorCtr="0" anchor="t" bIns="0" lIns="0" spcFirstLastPara="1" rIns="0" wrap="square" tIns="0">
            <a:spAutoFit/>
          </a:bodyPr>
          <a:lstStyle/>
          <a:p>
            <a:pPr indent="0" lvl="0" marL="0" marR="0" rtl="0" algn="l">
              <a:lnSpc>
                <a:spcPct val="119989"/>
              </a:lnSpc>
              <a:spcBef>
                <a:spcPts val="0"/>
              </a:spcBef>
              <a:spcAft>
                <a:spcPts val="0"/>
              </a:spcAft>
              <a:buNone/>
            </a:pPr>
            <a:r>
              <a:rPr b="1" i="0" lang="en-US" sz="3797" u="none" cap="none" strike="noStrike">
                <a:solidFill>
                  <a:srgbClr val="000000"/>
                </a:solidFill>
              </a:rPr>
              <a:t>GRADUATE</a:t>
            </a:r>
            <a:endParaRPr b="1" sz="1200"/>
          </a:p>
        </p:txBody>
      </p:sp>
      <p:sp>
        <p:nvSpPr>
          <p:cNvPr id="150" name="Google Shape;150;p4"/>
          <p:cNvSpPr txBox="1"/>
          <p:nvPr/>
        </p:nvSpPr>
        <p:spPr>
          <a:xfrm>
            <a:off x="3545141" y="762000"/>
            <a:ext cx="4065900" cy="599700"/>
          </a:xfrm>
          <a:prstGeom prst="rect">
            <a:avLst/>
          </a:prstGeom>
          <a:noFill/>
          <a:ln>
            <a:noFill/>
          </a:ln>
        </p:spPr>
        <p:txBody>
          <a:bodyPr anchorCtr="0" anchor="t" bIns="0" lIns="0" spcFirstLastPara="1" rIns="0" wrap="square" tIns="0">
            <a:spAutoFit/>
          </a:bodyPr>
          <a:lstStyle/>
          <a:p>
            <a:pPr indent="0" lvl="0" marL="0" marR="0" rtl="0" algn="l">
              <a:lnSpc>
                <a:spcPct val="119989"/>
              </a:lnSpc>
              <a:spcBef>
                <a:spcPts val="0"/>
              </a:spcBef>
              <a:spcAft>
                <a:spcPts val="0"/>
              </a:spcAft>
              <a:buNone/>
            </a:pPr>
            <a:r>
              <a:rPr b="1" i="0" lang="en-US" sz="3897" u="none" cap="none" strike="noStrike">
                <a:solidFill>
                  <a:srgbClr val="F75402"/>
                </a:solidFill>
              </a:rPr>
              <a:t>TESTIMONIALS</a:t>
            </a:r>
            <a:endParaRPr b="1" sz="13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FDFD"/>
        </a:solidFill>
      </p:bgPr>
    </p:bg>
    <p:spTree>
      <p:nvGrpSpPr>
        <p:cNvPr id="154" name="Shape 154"/>
        <p:cNvGrpSpPr/>
        <p:nvPr/>
      </p:nvGrpSpPr>
      <p:grpSpPr>
        <a:xfrm>
          <a:off x="0" y="0"/>
          <a:ext cx="0" cy="0"/>
          <a:chOff x="0" y="0"/>
          <a:chExt cx="0" cy="0"/>
        </a:xfrm>
      </p:grpSpPr>
      <p:sp>
        <p:nvSpPr>
          <p:cNvPr id="155" name="Google Shape;155;p5"/>
          <p:cNvSpPr/>
          <p:nvPr/>
        </p:nvSpPr>
        <p:spPr>
          <a:xfrm>
            <a:off x="14487793" y="9197162"/>
            <a:ext cx="1241664" cy="2902288"/>
          </a:xfrm>
          <a:custGeom>
            <a:rect b="b" l="l" r="r" t="t"/>
            <a:pathLst>
              <a:path extrusionOk="0" h="813375" w="347980">
                <a:moveTo>
                  <a:pt x="0" y="0"/>
                </a:moveTo>
                <a:lnTo>
                  <a:pt x="347980" y="0"/>
                </a:lnTo>
                <a:lnTo>
                  <a:pt x="347980" y="813375"/>
                </a:lnTo>
                <a:lnTo>
                  <a:pt x="0" y="813375"/>
                </a:lnTo>
                <a:close/>
              </a:path>
            </a:pathLst>
          </a:custGeom>
          <a:solidFill>
            <a:srgbClr val="D8E9A8"/>
          </a:solidFill>
          <a:ln>
            <a:noFill/>
          </a:ln>
        </p:spPr>
      </p:sp>
      <p:sp>
        <p:nvSpPr>
          <p:cNvPr id="156" name="Google Shape;156;p5"/>
          <p:cNvSpPr/>
          <p:nvPr/>
        </p:nvSpPr>
        <p:spPr>
          <a:xfrm>
            <a:off x="15729457" y="-1167961"/>
            <a:ext cx="2862340" cy="13267411"/>
          </a:xfrm>
          <a:custGeom>
            <a:rect b="b" l="l" r="r" t="t"/>
            <a:pathLst>
              <a:path extrusionOk="0" h="3718231" w="802179">
                <a:moveTo>
                  <a:pt x="0" y="0"/>
                </a:moveTo>
                <a:lnTo>
                  <a:pt x="802179" y="0"/>
                </a:lnTo>
                <a:lnTo>
                  <a:pt x="802179" y="3718231"/>
                </a:lnTo>
                <a:lnTo>
                  <a:pt x="0" y="3718231"/>
                </a:lnTo>
                <a:close/>
              </a:path>
            </a:pathLst>
          </a:custGeom>
          <a:solidFill>
            <a:srgbClr val="03ADAD"/>
          </a:solidFill>
          <a:ln>
            <a:noFill/>
          </a:ln>
        </p:spPr>
      </p:sp>
      <p:sp>
        <p:nvSpPr>
          <p:cNvPr id="157" name="Google Shape;157;p5"/>
          <p:cNvSpPr/>
          <p:nvPr/>
        </p:nvSpPr>
        <p:spPr>
          <a:xfrm>
            <a:off x="14487793" y="-1506443"/>
            <a:ext cx="1241664" cy="2289409"/>
          </a:xfrm>
          <a:custGeom>
            <a:rect b="b" l="l" r="r" t="t"/>
            <a:pathLst>
              <a:path extrusionOk="0" h="641614" w="347980">
                <a:moveTo>
                  <a:pt x="0" y="0"/>
                </a:moveTo>
                <a:lnTo>
                  <a:pt x="347980" y="0"/>
                </a:lnTo>
                <a:lnTo>
                  <a:pt x="347980" y="641614"/>
                </a:lnTo>
                <a:lnTo>
                  <a:pt x="0" y="641614"/>
                </a:lnTo>
                <a:close/>
              </a:path>
            </a:pathLst>
          </a:custGeom>
          <a:solidFill>
            <a:srgbClr val="F75402"/>
          </a:solidFill>
          <a:ln>
            <a:noFill/>
          </a:ln>
        </p:spPr>
      </p:sp>
      <p:pic>
        <p:nvPicPr>
          <p:cNvPr id="158" name="Google Shape;158;p5"/>
          <p:cNvPicPr preferRelativeResize="0"/>
          <p:nvPr/>
        </p:nvPicPr>
        <p:blipFill rotWithShape="1">
          <a:blip r:embed="rId3">
            <a:alphaModFix/>
          </a:blip>
          <a:srcRect b="0" l="9188" r="11979" t="0"/>
          <a:stretch/>
        </p:blipFill>
        <p:spPr>
          <a:xfrm>
            <a:off x="8827579" y="782966"/>
            <a:ext cx="9177608" cy="8721067"/>
          </a:xfrm>
          <a:prstGeom prst="rect">
            <a:avLst/>
          </a:prstGeom>
          <a:noFill/>
          <a:ln>
            <a:noFill/>
          </a:ln>
        </p:spPr>
      </p:pic>
      <p:sp>
        <p:nvSpPr>
          <p:cNvPr id="159" name="Google Shape;159;p5"/>
          <p:cNvSpPr/>
          <p:nvPr/>
        </p:nvSpPr>
        <p:spPr>
          <a:xfrm>
            <a:off x="14487793" y="9531965"/>
            <a:ext cx="1241664" cy="895364"/>
          </a:xfrm>
          <a:custGeom>
            <a:rect b="b" l="l" r="r" t="t"/>
            <a:pathLst>
              <a:path extrusionOk="0" h="1380106" w="1913890">
                <a:moveTo>
                  <a:pt x="0" y="0"/>
                </a:moveTo>
                <a:lnTo>
                  <a:pt x="1913890" y="0"/>
                </a:lnTo>
                <a:lnTo>
                  <a:pt x="1913890" y="1380106"/>
                </a:lnTo>
                <a:lnTo>
                  <a:pt x="0" y="1380106"/>
                </a:lnTo>
                <a:close/>
              </a:path>
            </a:pathLst>
          </a:custGeom>
          <a:solidFill>
            <a:srgbClr val="F9E220"/>
          </a:solidFill>
          <a:ln>
            <a:noFill/>
          </a:ln>
        </p:spPr>
      </p:sp>
      <p:cxnSp>
        <p:nvCxnSpPr>
          <p:cNvPr id="160" name="Google Shape;160;p5"/>
          <p:cNvCxnSpPr/>
          <p:nvPr/>
        </p:nvCxnSpPr>
        <p:spPr>
          <a:xfrm>
            <a:off x="-304817" y="8171017"/>
            <a:ext cx="9132395" cy="0"/>
          </a:xfrm>
          <a:prstGeom prst="straightConnector1">
            <a:avLst/>
          </a:prstGeom>
          <a:noFill/>
          <a:ln cap="flat" cmpd="sng" w="19050">
            <a:solidFill>
              <a:srgbClr val="F9E220"/>
            </a:solidFill>
            <a:prstDash val="solid"/>
            <a:round/>
            <a:headEnd len="sm" w="sm" type="none"/>
            <a:tailEnd len="sm" w="sm" type="none"/>
          </a:ln>
        </p:spPr>
      </p:cxnSp>
      <p:sp>
        <p:nvSpPr>
          <p:cNvPr id="161" name="Google Shape;161;p5"/>
          <p:cNvSpPr/>
          <p:nvPr/>
        </p:nvSpPr>
        <p:spPr>
          <a:xfrm>
            <a:off x="572162" y="2515824"/>
            <a:ext cx="257772" cy="401201"/>
          </a:xfrm>
          <a:custGeom>
            <a:rect b="b" l="l" r="r" t="t"/>
            <a:pathLst>
              <a:path extrusionOk="0" h="401201" w="257772">
                <a:moveTo>
                  <a:pt x="0" y="0"/>
                </a:moveTo>
                <a:lnTo>
                  <a:pt x="257772" y="0"/>
                </a:lnTo>
                <a:lnTo>
                  <a:pt x="257772" y="401201"/>
                </a:lnTo>
                <a:lnTo>
                  <a:pt x="0" y="401201"/>
                </a:lnTo>
                <a:lnTo>
                  <a:pt x="0" y="0"/>
                </a:lnTo>
                <a:close/>
              </a:path>
            </a:pathLst>
          </a:custGeom>
          <a:blipFill rotWithShape="1">
            <a:blip r:embed="rId4">
              <a:alphaModFix/>
            </a:blip>
            <a:stretch>
              <a:fillRect b="0" l="0" r="0" t="0"/>
            </a:stretch>
          </a:blipFill>
          <a:ln>
            <a:noFill/>
          </a:ln>
        </p:spPr>
      </p:sp>
      <p:sp>
        <p:nvSpPr>
          <p:cNvPr id="162" name="Google Shape;162;p5"/>
          <p:cNvSpPr/>
          <p:nvPr/>
        </p:nvSpPr>
        <p:spPr>
          <a:xfrm>
            <a:off x="572162" y="4063117"/>
            <a:ext cx="283979" cy="368803"/>
          </a:xfrm>
          <a:custGeom>
            <a:rect b="b" l="l" r="r" t="t"/>
            <a:pathLst>
              <a:path extrusionOk="0" h="368803" w="283979">
                <a:moveTo>
                  <a:pt x="0" y="0"/>
                </a:moveTo>
                <a:lnTo>
                  <a:pt x="283979" y="0"/>
                </a:lnTo>
                <a:lnTo>
                  <a:pt x="283979" y="368803"/>
                </a:lnTo>
                <a:lnTo>
                  <a:pt x="0" y="368803"/>
                </a:lnTo>
                <a:lnTo>
                  <a:pt x="0" y="0"/>
                </a:lnTo>
                <a:close/>
              </a:path>
            </a:pathLst>
          </a:custGeom>
          <a:blipFill rotWithShape="1">
            <a:blip r:embed="rId5">
              <a:alphaModFix/>
            </a:blip>
            <a:stretch>
              <a:fillRect b="0" l="0" r="0" t="0"/>
            </a:stretch>
          </a:blipFill>
          <a:ln>
            <a:noFill/>
          </a:ln>
        </p:spPr>
      </p:sp>
      <p:sp>
        <p:nvSpPr>
          <p:cNvPr id="163" name="Google Shape;163;p5"/>
          <p:cNvSpPr/>
          <p:nvPr/>
        </p:nvSpPr>
        <p:spPr>
          <a:xfrm>
            <a:off x="4591246" y="2514187"/>
            <a:ext cx="402838" cy="402838"/>
          </a:xfrm>
          <a:custGeom>
            <a:rect b="b" l="l" r="r" t="t"/>
            <a:pathLst>
              <a:path extrusionOk="0" h="402838" w="402838">
                <a:moveTo>
                  <a:pt x="0" y="0"/>
                </a:moveTo>
                <a:lnTo>
                  <a:pt x="402838" y="0"/>
                </a:lnTo>
                <a:lnTo>
                  <a:pt x="402838" y="402838"/>
                </a:lnTo>
                <a:lnTo>
                  <a:pt x="0" y="402838"/>
                </a:lnTo>
                <a:lnTo>
                  <a:pt x="0" y="0"/>
                </a:lnTo>
                <a:close/>
              </a:path>
            </a:pathLst>
          </a:custGeom>
          <a:blipFill rotWithShape="1">
            <a:blip r:embed="rId6">
              <a:alphaModFix/>
            </a:blip>
            <a:stretch>
              <a:fillRect b="0" l="0" r="0" t="0"/>
            </a:stretch>
          </a:blipFill>
          <a:ln>
            <a:noFill/>
          </a:ln>
        </p:spPr>
      </p:sp>
      <p:sp>
        <p:nvSpPr>
          <p:cNvPr id="164" name="Google Shape;164;p5"/>
          <p:cNvSpPr/>
          <p:nvPr/>
        </p:nvSpPr>
        <p:spPr>
          <a:xfrm>
            <a:off x="4519099" y="3939918"/>
            <a:ext cx="547131" cy="547131"/>
          </a:xfrm>
          <a:custGeom>
            <a:rect b="b" l="l" r="r" t="t"/>
            <a:pathLst>
              <a:path extrusionOk="0" h="547131" w="547131">
                <a:moveTo>
                  <a:pt x="0" y="0"/>
                </a:moveTo>
                <a:lnTo>
                  <a:pt x="547132" y="0"/>
                </a:lnTo>
                <a:lnTo>
                  <a:pt x="547132" y="547131"/>
                </a:lnTo>
                <a:lnTo>
                  <a:pt x="0" y="547131"/>
                </a:lnTo>
                <a:lnTo>
                  <a:pt x="0" y="0"/>
                </a:lnTo>
                <a:close/>
              </a:path>
            </a:pathLst>
          </a:custGeom>
          <a:blipFill rotWithShape="1">
            <a:blip r:embed="rId7">
              <a:alphaModFix/>
            </a:blip>
            <a:stretch>
              <a:fillRect b="0" l="0" r="0" t="0"/>
            </a:stretch>
          </a:blipFill>
          <a:ln>
            <a:noFill/>
          </a:ln>
        </p:spPr>
      </p:sp>
      <p:sp>
        <p:nvSpPr>
          <p:cNvPr id="165" name="Google Shape;165;p5"/>
          <p:cNvSpPr txBox="1"/>
          <p:nvPr/>
        </p:nvSpPr>
        <p:spPr>
          <a:xfrm>
            <a:off x="572162" y="4560336"/>
            <a:ext cx="3737387" cy="905408"/>
          </a:xfrm>
          <a:prstGeom prst="rect">
            <a:avLst/>
          </a:prstGeom>
          <a:noFill/>
          <a:ln>
            <a:noFill/>
          </a:ln>
        </p:spPr>
        <p:txBody>
          <a:bodyPr anchorCtr="0" anchor="t" bIns="0" lIns="0" spcFirstLastPara="1" rIns="0" wrap="square" tIns="0">
            <a:spAutoFit/>
          </a:bodyPr>
          <a:lstStyle/>
          <a:p>
            <a:pPr indent="0" lvl="0" marL="0" marR="0" rtl="0" algn="l">
              <a:lnSpc>
                <a:spcPct val="139976"/>
              </a:lnSpc>
              <a:spcBef>
                <a:spcPts val="0"/>
              </a:spcBef>
              <a:spcAft>
                <a:spcPts val="0"/>
              </a:spcAft>
              <a:buNone/>
            </a:pPr>
            <a:r>
              <a:rPr b="0" i="0" lang="en-US" sz="2604" u="none" cap="none" strike="noStrike">
                <a:solidFill>
                  <a:srgbClr val="404040"/>
                </a:solidFill>
                <a:latin typeface="Blinker"/>
                <a:ea typeface="Blinker"/>
                <a:cs typeface="Blinker"/>
                <a:sym typeface="Blinker"/>
              </a:rPr>
              <a:t>202 W Gowe Street</a:t>
            </a:r>
            <a:endParaRPr/>
          </a:p>
          <a:p>
            <a:pPr indent="0" lvl="0" marL="0" marR="0" rtl="0" algn="l">
              <a:lnSpc>
                <a:spcPct val="139976"/>
              </a:lnSpc>
              <a:spcBef>
                <a:spcPts val="0"/>
              </a:spcBef>
              <a:spcAft>
                <a:spcPts val="0"/>
              </a:spcAft>
              <a:buNone/>
            </a:pPr>
            <a:r>
              <a:rPr b="0" i="0" lang="en-US" sz="2604" u="none" cap="none" strike="noStrike">
                <a:solidFill>
                  <a:srgbClr val="404040"/>
                </a:solidFill>
                <a:latin typeface="Blinker"/>
                <a:ea typeface="Blinker"/>
                <a:cs typeface="Blinker"/>
                <a:sym typeface="Blinker"/>
              </a:rPr>
              <a:t>Kent, WA 98032</a:t>
            </a:r>
            <a:endParaRPr/>
          </a:p>
        </p:txBody>
      </p:sp>
      <p:sp>
        <p:nvSpPr>
          <p:cNvPr id="166" name="Google Shape;166;p5"/>
          <p:cNvSpPr txBox="1"/>
          <p:nvPr/>
        </p:nvSpPr>
        <p:spPr>
          <a:xfrm>
            <a:off x="981764" y="3971932"/>
            <a:ext cx="2440851" cy="489049"/>
          </a:xfrm>
          <a:prstGeom prst="rect">
            <a:avLst/>
          </a:prstGeom>
          <a:noFill/>
          <a:ln>
            <a:noFill/>
          </a:ln>
        </p:spPr>
        <p:txBody>
          <a:bodyPr anchorCtr="0" anchor="t" bIns="0" lIns="0" spcFirstLastPara="1" rIns="0" wrap="square" tIns="0">
            <a:spAutoFit/>
          </a:bodyPr>
          <a:lstStyle/>
          <a:p>
            <a:pPr indent="0" lvl="0" marL="0" marR="0" rtl="0" algn="l">
              <a:lnSpc>
                <a:spcPct val="139986"/>
              </a:lnSpc>
              <a:spcBef>
                <a:spcPts val="0"/>
              </a:spcBef>
              <a:spcAft>
                <a:spcPts val="0"/>
              </a:spcAft>
              <a:buNone/>
            </a:pPr>
            <a:r>
              <a:rPr b="0" i="0" lang="en-US" sz="2871" u="none" cap="none" strike="noStrike">
                <a:solidFill>
                  <a:srgbClr val="404040"/>
                </a:solidFill>
                <a:latin typeface="Arial"/>
                <a:ea typeface="Arial"/>
                <a:cs typeface="Arial"/>
                <a:sym typeface="Arial"/>
              </a:rPr>
              <a:t>Address</a:t>
            </a:r>
            <a:endParaRPr/>
          </a:p>
        </p:txBody>
      </p:sp>
      <p:sp>
        <p:nvSpPr>
          <p:cNvPr id="167" name="Google Shape;167;p5"/>
          <p:cNvSpPr txBox="1"/>
          <p:nvPr/>
        </p:nvSpPr>
        <p:spPr>
          <a:xfrm>
            <a:off x="5146739" y="2457037"/>
            <a:ext cx="2168656" cy="489049"/>
          </a:xfrm>
          <a:prstGeom prst="rect">
            <a:avLst/>
          </a:prstGeom>
          <a:noFill/>
          <a:ln>
            <a:noFill/>
          </a:ln>
        </p:spPr>
        <p:txBody>
          <a:bodyPr anchorCtr="0" anchor="t" bIns="0" lIns="0" spcFirstLastPara="1" rIns="0" wrap="square" tIns="0">
            <a:spAutoFit/>
          </a:bodyPr>
          <a:lstStyle/>
          <a:p>
            <a:pPr indent="0" lvl="0" marL="0" marR="0" rtl="0" algn="l">
              <a:lnSpc>
                <a:spcPct val="139986"/>
              </a:lnSpc>
              <a:spcBef>
                <a:spcPts val="0"/>
              </a:spcBef>
              <a:spcAft>
                <a:spcPts val="0"/>
              </a:spcAft>
              <a:buNone/>
            </a:pPr>
            <a:r>
              <a:rPr b="0" i="0" lang="en-US" sz="2871" u="none" cap="none" strike="noStrike">
                <a:solidFill>
                  <a:srgbClr val="404040"/>
                </a:solidFill>
                <a:latin typeface="Arial"/>
                <a:ea typeface="Arial"/>
                <a:cs typeface="Arial"/>
                <a:sym typeface="Arial"/>
              </a:rPr>
              <a:t>Website</a:t>
            </a:r>
            <a:endParaRPr/>
          </a:p>
        </p:txBody>
      </p:sp>
      <p:sp>
        <p:nvSpPr>
          <p:cNvPr id="168" name="Google Shape;168;p5"/>
          <p:cNvSpPr txBox="1"/>
          <p:nvPr/>
        </p:nvSpPr>
        <p:spPr>
          <a:xfrm>
            <a:off x="4591246" y="3045441"/>
            <a:ext cx="3833946" cy="448208"/>
          </a:xfrm>
          <a:prstGeom prst="rect">
            <a:avLst/>
          </a:prstGeom>
          <a:noFill/>
          <a:ln>
            <a:noFill/>
          </a:ln>
        </p:spPr>
        <p:txBody>
          <a:bodyPr anchorCtr="0" anchor="t" bIns="0" lIns="0" spcFirstLastPara="1" rIns="0" wrap="square" tIns="0">
            <a:spAutoFit/>
          </a:bodyPr>
          <a:lstStyle/>
          <a:p>
            <a:pPr indent="0" lvl="0" marL="0" marR="0" rtl="0" algn="l">
              <a:lnSpc>
                <a:spcPct val="139976"/>
              </a:lnSpc>
              <a:spcBef>
                <a:spcPts val="0"/>
              </a:spcBef>
              <a:spcAft>
                <a:spcPts val="0"/>
              </a:spcAft>
              <a:buNone/>
            </a:pPr>
            <a:r>
              <a:rPr b="0" i="0" lang="en-US" sz="2604" u="none" cap="none" strike="noStrike">
                <a:solidFill>
                  <a:srgbClr val="404040"/>
                </a:solidFill>
                <a:latin typeface="Blinker"/>
                <a:ea typeface="Blinker"/>
                <a:cs typeface="Blinker"/>
                <a:sym typeface="Blinker"/>
              </a:rPr>
              <a:t>www.projectfeast.org</a:t>
            </a:r>
            <a:endParaRPr/>
          </a:p>
        </p:txBody>
      </p:sp>
      <p:sp>
        <p:nvSpPr>
          <p:cNvPr id="169" name="Google Shape;169;p5"/>
          <p:cNvSpPr txBox="1"/>
          <p:nvPr/>
        </p:nvSpPr>
        <p:spPr>
          <a:xfrm>
            <a:off x="981764" y="2457037"/>
            <a:ext cx="2284240" cy="489049"/>
          </a:xfrm>
          <a:prstGeom prst="rect">
            <a:avLst/>
          </a:prstGeom>
          <a:noFill/>
          <a:ln>
            <a:noFill/>
          </a:ln>
        </p:spPr>
        <p:txBody>
          <a:bodyPr anchorCtr="0" anchor="t" bIns="0" lIns="0" spcFirstLastPara="1" rIns="0" wrap="square" tIns="0">
            <a:spAutoFit/>
          </a:bodyPr>
          <a:lstStyle/>
          <a:p>
            <a:pPr indent="0" lvl="0" marL="0" marR="0" rtl="0" algn="l">
              <a:lnSpc>
                <a:spcPct val="139986"/>
              </a:lnSpc>
              <a:spcBef>
                <a:spcPts val="0"/>
              </a:spcBef>
              <a:spcAft>
                <a:spcPts val="0"/>
              </a:spcAft>
              <a:buNone/>
            </a:pPr>
            <a:r>
              <a:rPr b="0" i="0" lang="en-US" sz="2871" u="none" cap="none" strike="noStrike">
                <a:solidFill>
                  <a:srgbClr val="404040"/>
                </a:solidFill>
                <a:latin typeface="Arial"/>
                <a:ea typeface="Arial"/>
                <a:cs typeface="Arial"/>
                <a:sym typeface="Arial"/>
              </a:rPr>
              <a:t>Telephone</a:t>
            </a:r>
            <a:endParaRPr/>
          </a:p>
        </p:txBody>
      </p:sp>
      <p:sp>
        <p:nvSpPr>
          <p:cNvPr id="170" name="Google Shape;170;p5"/>
          <p:cNvSpPr txBox="1"/>
          <p:nvPr/>
        </p:nvSpPr>
        <p:spPr>
          <a:xfrm>
            <a:off x="572162" y="3045441"/>
            <a:ext cx="2522932" cy="448208"/>
          </a:xfrm>
          <a:prstGeom prst="rect">
            <a:avLst/>
          </a:prstGeom>
          <a:noFill/>
          <a:ln>
            <a:noFill/>
          </a:ln>
        </p:spPr>
        <p:txBody>
          <a:bodyPr anchorCtr="0" anchor="t" bIns="0" lIns="0" spcFirstLastPara="1" rIns="0" wrap="square" tIns="0">
            <a:spAutoFit/>
          </a:bodyPr>
          <a:lstStyle/>
          <a:p>
            <a:pPr indent="0" lvl="0" marL="0" marR="0" rtl="0" algn="l">
              <a:lnSpc>
                <a:spcPct val="139976"/>
              </a:lnSpc>
              <a:spcBef>
                <a:spcPts val="0"/>
              </a:spcBef>
              <a:spcAft>
                <a:spcPts val="0"/>
              </a:spcAft>
              <a:buNone/>
            </a:pPr>
            <a:r>
              <a:rPr b="0" i="0" lang="en-US" sz="2604" u="none" cap="none" strike="noStrike">
                <a:solidFill>
                  <a:srgbClr val="404040"/>
                </a:solidFill>
                <a:latin typeface="Blinker"/>
                <a:ea typeface="Blinker"/>
                <a:cs typeface="Blinker"/>
                <a:sym typeface="Blinker"/>
              </a:rPr>
              <a:t>253-236-5297</a:t>
            </a:r>
            <a:endParaRPr/>
          </a:p>
        </p:txBody>
      </p:sp>
      <p:sp>
        <p:nvSpPr>
          <p:cNvPr id="171" name="Google Shape;171;p5"/>
          <p:cNvSpPr txBox="1"/>
          <p:nvPr/>
        </p:nvSpPr>
        <p:spPr>
          <a:xfrm>
            <a:off x="5146739" y="3971932"/>
            <a:ext cx="2168656" cy="489049"/>
          </a:xfrm>
          <a:prstGeom prst="rect">
            <a:avLst/>
          </a:prstGeom>
          <a:noFill/>
          <a:ln>
            <a:noFill/>
          </a:ln>
        </p:spPr>
        <p:txBody>
          <a:bodyPr anchorCtr="0" anchor="t" bIns="0" lIns="0" spcFirstLastPara="1" rIns="0" wrap="square" tIns="0">
            <a:spAutoFit/>
          </a:bodyPr>
          <a:lstStyle/>
          <a:p>
            <a:pPr indent="0" lvl="0" marL="0" marR="0" rtl="0" algn="l">
              <a:lnSpc>
                <a:spcPct val="139986"/>
              </a:lnSpc>
              <a:spcBef>
                <a:spcPts val="0"/>
              </a:spcBef>
              <a:spcAft>
                <a:spcPts val="0"/>
              </a:spcAft>
              <a:buNone/>
            </a:pPr>
            <a:r>
              <a:rPr b="0" i="0" lang="en-US" sz="2871" u="none" cap="none" strike="noStrike">
                <a:solidFill>
                  <a:srgbClr val="404040"/>
                </a:solidFill>
                <a:latin typeface="Arial"/>
                <a:ea typeface="Arial"/>
                <a:cs typeface="Arial"/>
                <a:sym typeface="Arial"/>
              </a:rPr>
              <a:t>Email</a:t>
            </a:r>
            <a:endParaRPr/>
          </a:p>
        </p:txBody>
      </p:sp>
      <p:sp>
        <p:nvSpPr>
          <p:cNvPr id="172" name="Google Shape;172;p5"/>
          <p:cNvSpPr txBox="1"/>
          <p:nvPr/>
        </p:nvSpPr>
        <p:spPr>
          <a:xfrm>
            <a:off x="4591246" y="4526301"/>
            <a:ext cx="3833946" cy="448208"/>
          </a:xfrm>
          <a:prstGeom prst="rect">
            <a:avLst/>
          </a:prstGeom>
          <a:noFill/>
          <a:ln>
            <a:noFill/>
          </a:ln>
        </p:spPr>
        <p:txBody>
          <a:bodyPr anchorCtr="0" anchor="t" bIns="0" lIns="0" spcFirstLastPara="1" rIns="0" wrap="square" tIns="0">
            <a:spAutoFit/>
          </a:bodyPr>
          <a:lstStyle/>
          <a:p>
            <a:pPr indent="0" lvl="0" marL="0" marR="0" rtl="0" algn="l">
              <a:lnSpc>
                <a:spcPct val="139976"/>
              </a:lnSpc>
              <a:spcBef>
                <a:spcPts val="0"/>
              </a:spcBef>
              <a:spcAft>
                <a:spcPts val="0"/>
              </a:spcAft>
              <a:buNone/>
            </a:pPr>
            <a:r>
              <a:rPr b="0" i="0" lang="en-US" sz="2604" u="none" cap="none" strike="noStrike">
                <a:solidFill>
                  <a:srgbClr val="404040"/>
                </a:solidFill>
                <a:latin typeface="Blinker"/>
                <a:ea typeface="Blinker"/>
                <a:cs typeface="Blinker"/>
                <a:sym typeface="Blinker"/>
              </a:rPr>
              <a:t>hello@projectfeast.org</a:t>
            </a:r>
            <a:endParaRPr/>
          </a:p>
        </p:txBody>
      </p:sp>
      <p:sp>
        <p:nvSpPr>
          <p:cNvPr id="173" name="Google Shape;173;p5"/>
          <p:cNvSpPr txBox="1"/>
          <p:nvPr/>
        </p:nvSpPr>
        <p:spPr>
          <a:xfrm>
            <a:off x="433511" y="8056717"/>
            <a:ext cx="7991681" cy="207645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2000" u="none" cap="none" strike="noStrike">
                <a:solidFill>
                  <a:srgbClr val="404040"/>
                </a:solidFill>
                <a:latin typeface="Arial"/>
                <a:ea typeface="Arial"/>
                <a:cs typeface="Arial"/>
                <a:sym typeface="Arial"/>
              </a:rPr>
              <a:t>Thank You!</a:t>
            </a:r>
            <a:endParaRPr/>
          </a:p>
        </p:txBody>
      </p:sp>
      <p:sp>
        <p:nvSpPr>
          <p:cNvPr id="174" name="Google Shape;174;p5"/>
          <p:cNvSpPr txBox="1"/>
          <p:nvPr/>
        </p:nvSpPr>
        <p:spPr>
          <a:xfrm>
            <a:off x="433511" y="252881"/>
            <a:ext cx="7875312" cy="1892294"/>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1000" u="none" cap="none" strike="noStrike">
                <a:solidFill>
                  <a:srgbClr val="404040"/>
                </a:solidFill>
                <a:latin typeface="Arial"/>
                <a:ea typeface="Arial"/>
                <a:cs typeface="Arial"/>
                <a:sym typeface="Arial"/>
              </a:rPr>
              <a:t>Contact Us:</a:t>
            </a:r>
            <a:endParaRPr/>
          </a:p>
        </p:txBody>
      </p:sp>
      <p:sp>
        <p:nvSpPr>
          <p:cNvPr id="175" name="Google Shape;175;p5"/>
          <p:cNvSpPr/>
          <p:nvPr/>
        </p:nvSpPr>
        <p:spPr>
          <a:xfrm>
            <a:off x="2732650" y="5913419"/>
            <a:ext cx="595189" cy="492384"/>
          </a:xfrm>
          <a:custGeom>
            <a:rect b="b" l="l" r="r" t="t"/>
            <a:pathLst>
              <a:path extrusionOk="0" h="492384" w="595189">
                <a:moveTo>
                  <a:pt x="0" y="0"/>
                </a:moveTo>
                <a:lnTo>
                  <a:pt x="595190" y="0"/>
                </a:lnTo>
                <a:lnTo>
                  <a:pt x="595190" y="492384"/>
                </a:lnTo>
                <a:lnTo>
                  <a:pt x="0" y="492384"/>
                </a:lnTo>
                <a:lnTo>
                  <a:pt x="0" y="0"/>
                </a:lnTo>
                <a:close/>
              </a:path>
            </a:pathLst>
          </a:custGeom>
          <a:blipFill rotWithShape="1">
            <a:blip r:embed="rId8">
              <a:alphaModFix/>
            </a:blip>
            <a:stretch>
              <a:fillRect b="0" l="0" r="0" t="0"/>
            </a:stretch>
          </a:blipFill>
          <a:ln>
            <a:noFill/>
          </a:ln>
        </p:spPr>
      </p:sp>
      <p:sp>
        <p:nvSpPr>
          <p:cNvPr id="176" name="Google Shape;176;p5"/>
          <p:cNvSpPr txBox="1"/>
          <p:nvPr/>
        </p:nvSpPr>
        <p:spPr>
          <a:xfrm>
            <a:off x="3486510" y="5856269"/>
            <a:ext cx="2523172" cy="489049"/>
          </a:xfrm>
          <a:prstGeom prst="rect">
            <a:avLst/>
          </a:prstGeom>
          <a:noFill/>
          <a:ln>
            <a:noFill/>
          </a:ln>
        </p:spPr>
        <p:txBody>
          <a:bodyPr anchorCtr="0" anchor="t" bIns="0" lIns="0" spcFirstLastPara="1" rIns="0" wrap="square" tIns="0">
            <a:spAutoFit/>
          </a:bodyPr>
          <a:lstStyle/>
          <a:p>
            <a:pPr indent="0" lvl="0" marL="0" marR="0" rtl="0" algn="ctr">
              <a:lnSpc>
                <a:spcPct val="139986"/>
              </a:lnSpc>
              <a:spcBef>
                <a:spcPts val="0"/>
              </a:spcBef>
              <a:spcAft>
                <a:spcPts val="0"/>
              </a:spcAft>
              <a:buNone/>
            </a:pPr>
            <a:r>
              <a:rPr b="0" i="0" lang="en-US" sz="2871" u="none" cap="none" strike="noStrike">
                <a:solidFill>
                  <a:srgbClr val="404040"/>
                </a:solidFill>
                <a:latin typeface="Arial"/>
                <a:ea typeface="Arial"/>
                <a:cs typeface="Arial"/>
                <a:sym typeface="Arial"/>
              </a:rPr>
              <a:t>EIN: 46-2005131</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